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5" r:id="rId2"/>
    <p:sldId id="267" r:id="rId3"/>
    <p:sldId id="264" r:id="rId4"/>
    <p:sldId id="257" r:id="rId5"/>
    <p:sldId id="266" r:id="rId6"/>
    <p:sldId id="256" r:id="rId7"/>
    <p:sldId id="259" r:id="rId8"/>
    <p:sldId id="261" r:id="rId9"/>
    <p:sldId id="262" r:id="rId10"/>
    <p:sldId id="263" r:id="rId11"/>
    <p:sldId id="26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2521"/>
  </p:normalViewPr>
  <p:slideViewPr>
    <p:cSldViewPr snapToGrid="0" snapToObjects="1">
      <p:cViewPr varScale="1">
        <p:scale>
          <a:sx n="96" d="100"/>
          <a:sy n="96" d="100"/>
        </p:scale>
        <p:origin x="6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244C-17D6-C54B-A75E-C24CDDEDB2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531BC5-8A34-044F-B46E-1FE2CAFEF1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C6982B-F579-8E49-B6D2-BBD53C830E2A}"/>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5" name="Footer Placeholder 4">
            <a:extLst>
              <a:ext uri="{FF2B5EF4-FFF2-40B4-BE49-F238E27FC236}">
                <a16:creationId xmlns:a16="http://schemas.microsoft.com/office/drawing/2014/main" id="{D16549CD-AF29-C345-9F1B-D22DB057B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965EB-BDDB-1B4E-B00A-E39E79F3B6E4}"/>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1269195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B631-8F9F-C140-9E82-FD2D3DFED7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7FD0A2-576B-C944-8E29-7091358276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05176-13AA-774F-B438-65EA3D81766F}"/>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5" name="Footer Placeholder 4">
            <a:extLst>
              <a:ext uri="{FF2B5EF4-FFF2-40B4-BE49-F238E27FC236}">
                <a16:creationId xmlns:a16="http://schemas.microsoft.com/office/drawing/2014/main" id="{3AD0BBBB-7497-B64B-A22F-4448AC127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C90D7-497C-A449-8903-E4A92E80627E}"/>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165389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EE74BA-9DD0-F74F-A656-631DDE4124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06577B-1660-1D40-94BF-8F1F525C00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696D3-0E0C-434F-B2EF-BBCB1DAAF537}"/>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5" name="Footer Placeholder 4">
            <a:extLst>
              <a:ext uri="{FF2B5EF4-FFF2-40B4-BE49-F238E27FC236}">
                <a16:creationId xmlns:a16="http://schemas.microsoft.com/office/drawing/2014/main" id="{A0D49195-3713-4648-9A76-71C6461DA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F71ED-C19D-554A-99F4-847E2BB2AB03}"/>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131145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5F70-5043-AF41-BE77-DBAC0394E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54208F-883A-EB40-9AFB-6EBC80BF8B1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AE6B7-5944-CB47-8CBB-0452BF0E62E3}"/>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5" name="Footer Placeholder 4">
            <a:extLst>
              <a:ext uri="{FF2B5EF4-FFF2-40B4-BE49-F238E27FC236}">
                <a16:creationId xmlns:a16="http://schemas.microsoft.com/office/drawing/2014/main" id="{726AABAB-DC65-674D-BFCB-2890FA1BB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73990-B7D7-1044-AD6E-66873632B82C}"/>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268119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D5EF3-2DFB-2848-95C4-9D2F3B8FE0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50E3B8-58C8-054C-BE03-0438156D2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4806BD-3EF2-8C41-951B-7FF92E90828C}"/>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5" name="Footer Placeholder 4">
            <a:extLst>
              <a:ext uri="{FF2B5EF4-FFF2-40B4-BE49-F238E27FC236}">
                <a16:creationId xmlns:a16="http://schemas.microsoft.com/office/drawing/2014/main" id="{A508B480-E828-1046-93EF-598004856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811C3-BB1C-E64B-9076-6B9350E79BC8}"/>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3895899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F19B-5825-7248-AE38-61BD59E31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4E4BC5-3C35-834E-B1F8-3C612AB508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D26811-4EA6-3B40-A5D3-F50C6F3793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44957D-69BF-9F4D-AE07-675DF56F18E2}"/>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6" name="Footer Placeholder 5">
            <a:extLst>
              <a:ext uri="{FF2B5EF4-FFF2-40B4-BE49-F238E27FC236}">
                <a16:creationId xmlns:a16="http://schemas.microsoft.com/office/drawing/2014/main" id="{9FDDD2DB-041B-2B4B-96C5-2CB65E096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C9829D-3BFA-174A-9F91-D779D5086ACC}"/>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300279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8C63-914F-7240-BCFB-0A0B38A4E3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61776E-5A68-1445-BAD3-C9CD92E3B2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F569E5-F877-2D40-A6A1-FAE689BEBA6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70AF6F-CB50-604E-A6EB-F8A01B360D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7EF2E9-E9A4-934A-BF41-FFBA06BFD9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447C1B-9C65-FE49-9AEF-8C9FE7E33C99}"/>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8" name="Footer Placeholder 7">
            <a:extLst>
              <a:ext uri="{FF2B5EF4-FFF2-40B4-BE49-F238E27FC236}">
                <a16:creationId xmlns:a16="http://schemas.microsoft.com/office/drawing/2014/main" id="{02641D7A-F954-7C43-B10D-29521E437C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4AB150-E3A1-1442-B385-43E922471E3B}"/>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388362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1BD3-70BD-114D-AA27-DC302F266E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F6699-6013-5341-B05F-C3B84AB2F0CF}"/>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4" name="Footer Placeholder 3">
            <a:extLst>
              <a:ext uri="{FF2B5EF4-FFF2-40B4-BE49-F238E27FC236}">
                <a16:creationId xmlns:a16="http://schemas.microsoft.com/office/drawing/2014/main" id="{162BDBCE-A5EE-F745-BCB3-662A063F4D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8180C9-F37B-3D46-BC47-0D2A15FBDF43}"/>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1834631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43B2A-4793-7644-AC19-FE5EBB6804BC}"/>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3" name="Footer Placeholder 2">
            <a:extLst>
              <a:ext uri="{FF2B5EF4-FFF2-40B4-BE49-F238E27FC236}">
                <a16:creationId xmlns:a16="http://schemas.microsoft.com/office/drawing/2014/main" id="{C50605D9-56A2-1645-B97A-5025190348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D380DF-8F4E-E44F-9571-1E428EBA1511}"/>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149392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D720-B0C9-4447-999B-05E3E6E9EE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E5E638-9D1D-9842-AB7A-7D3CAB3D2A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1EF3CE-2BB0-5C4C-A7BF-F551C3789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683AD1-5755-EB44-819D-893D7D22B1F7}"/>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6" name="Footer Placeholder 5">
            <a:extLst>
              <a:ext uri="{FF2B5EF4-FFF2-40B4-BE49-F238E27FC236}">
                <a16:creationId xmlns:a16="http://schemas.microsoft.com/office/drawing/2014/main" id="{60B553BA-40E7-9249-9FC6-4A9B649856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23D0A-0890-F148-9B36-A8FC118CA0A2}"/>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1407101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77EA1-FD11-5440-B85D-92FB71167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823393-08AD-3A4B-A11A-7264CBC87A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DE257A-2897-3348-A5B9-9CBB1A009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02D897-F37C-CB4C-93A1-188FABBDB0A3}"/>
              </a:ext>
            </a:extLst>
          </p:cNvPr>
          <p:cNvSpPr>
            <a:spLocks noGrp="1"/>
          </p:cNvSpPr>
          <p:nvPr>
            <p:ph type="dt" sz="half" idx="10"/>
          </p:nvPr>
        </p:nvSpPr>
        <p:spPr/>
        <p:txBody>
          <a:bodyPr/>
          <a:lstStyle/>
          <a:p>
            <a:fld id="{F3A523C4-C9B2-954B-840F-28BD2F72A972}" type="datetimeFigureOut">
              <a:rPr lang="en-US" smtClean="0"/>
              <a:t>8/1/21</a:t>
            </a:fld>
            <a:endParaRPr lang="en-US"/>
          </a:p>
        </p:txBody>
      </p:sp>
      <p:sp>
        <p:nvSpPr>
          <p:cNvPr id="6" name="Footer Placeholder 5">
            <a:extLst>
              <a:ext uri="{FF2B5EF4-FFF2-40B4-BE49-F238E27FC236}">
                <a16:creationId xmlns:a16="http://schemas.microsoft.com/office/drawing/2014/main" id="{D5CBC0C1-3001-6E46-8643-C57441A631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BEA1B2-5FC4-ED41-A835-1BEBAC0EFB81}"/>
              </a:ext>
            </a:extLst>
          </p:cNvPr>
          <p:cNvSpPr>
            <a:spLocks noGrp="1"/>
          </p:cNvSpPr>
          <p:nvPr>
            <p:ph type="sldNum" sz="quarter" idx="12"/>
          </p:nvPr>
        </p:nvSpPr>
        <p:spPr/>
        <p:txBody>
          <a:bodyPr/>
          <a:lstStyle/>
          <a:p>
            <a:fld id="{10A9F463-D6D9-ED48-813C-28FCB4336D90}" type="slidenum">
              <a:rPr lang="en-US" smtClean="0"/>
              <a:t>‹#›</a:t>
            </a:fld>
            <a:endParaRPr lang="en-US"/>
          </a:p>
        </p:txBody>
      </p:sp>
    </p:spTree>
    <p:extLst>
      <p:ext uri="{BB962C8B-B14F-4D97-AF65-F5344CB8AC3E}">
        <p14:creationId xmlns:p14="http://schemas.microsoft.com/office/powerpoint/2010/main" val="13533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ED1CA-2248-DD40-8AF8-E69058514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D14BDA-4693-D447-8804-E76BEB4EF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72B20-2637-9443-9232-906633A06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523C4-C9B2-954B-840F-28BD2F72A972}" type="datetimeFigureOut">
              <a:rPr lang="en-US" smtClean="0"/>
              <a:t>8/1/21</a:t>
            </a:fld>
            <a:endParaRPr lang="en-US"/>
          </a:p>
        </p:txBody>
      </p:sp>
      <p:sp>
        <p:nvSpPr>
          <p:cNvPr id="5" name="Footer Placeholder 4">
            <a:extLst>
              <a:ext uri="{FF2B5EF4-FFF2-40B4-BE49-F238E27FC236}">
                <a16:creationId xmlns:a16="http://schemas.microsoft.com/office/drawing/2014/main" id="{B945C817-E947-864D-ACD6-22FAD0EF68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C46488-A903-2648-9EB8-5D16E140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9F463-D6D9-ED48-813C-28FCB4336D90}" type="slidenum">
              <a:rPr lang="en-US" smtClean="0"/>
              <a:t>‹#›</a:t>
            </a:fld>
            <a:endParaRPr lang="en-US"/>
          </a:p>
        </p:txBody>
      </p:sp>
    </p:spTree>
    <p:extLst>
      <p:ext uri="{BB962C8B-B14F-4D97-AF65-F5344CB8AC3E}">
        <p14:creationId xmlns:p14="http://schemas.microsoft.com/office/powerpoint/2010/main" val="648593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vimeo.com/185482688" TargetMode="External"/><Relationship Id="rId2" Type="http://schemas.openxmlformats.org/officeDocument/2006/relationships/hyperlink" Target="https://doi.org/10.1080/21502552.2016.1149386"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revealnews.org/episodes/monumental-lies/" TargetMode="External"/><Relationship Id="rId2" Type="http://schemas.openxmlformats.org/officeDocument/2006/relationships/hyperlink" Target="https://www.dispatch.com/news/20190501/repaired-statue-of-confederate-soldier-reinstalled-at-camp-chase-cemetery"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https://www.nytimes.com/2017/08/12/us/charlottesville-protest-white-nationalist.html?module=inline" TargetMode="External"/><Relationship Id="rId2" Type="http://schemas.openxmlformats.org/officeDocument/2006/relationships/hyperlink" Target="https://www.nytimes.com/2019/06/21/sports/richmond-is-at-a-crossroads-will-arthur-ashe-boulevard-point-the-way.html?module=inline" TargetMode="Externa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s://www.nytimes.com/2019/09/27/arts/design/kehinde-wiley-times-square-statu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zX3ph5T-yek"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VWNE8GquGlc&amp;t=6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plcenter.org/20190201/whose-heritage-public-symbols-confederacy"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plcenter.org/sites/default/files/com_whose_heritage.pdf"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www.google.com/maps/d/u/0/viewer?mid=1yDVZz93PUT3wDXpl4I-qmEQiSWqNtpzA&amp;ll=38.19943672148611%2C-96.88488949999999&amp;z=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FE670-C17D-9D49-AEF8-F40F4FAB3F27}"/>
              </a:ext>
            </a:extLst>
          </p:cNvPr>
          <p:cNvSpPr txBox="1"/>
          <p:nvPr/>
        </p:nvSpPr>
        <p:spPr>
          <a:xfrm>
            <a:off x="649357" y="3578088"/>
            <a:ext cx="11357113" cy="2862322"/>
          </a:xfrm>
          <a:prstGeom prst="rect">
            <a:avLst/>
          </a:prstGeom>
          <a:noFill/>
        </p:spPr>
        <p:txBody>
          <a:bodyPr wrap="square" rtlCol="0">
            <a:spAutoFit/>
          </a:bodyPr>
          <a:lstStyle/>
          <a:p>
            <a:r>
              <a:rPr lang="en-US" b="1" dirty="0"/>
              <a:t>Beetham</a:t>
            </a:r>
            <a:r>
              <a:rPr lang="en-US" dirty="0"/>
              <a:t>, Sarah. 2016. “From Spray Cans to Minivans: Contesting the Legacy</a:t>
            </a:r>
          </a:p>
          <a:p>
            <a:r>
              <a:rPr lang="en-US" dirty="0"/>
              <a:t>of Confederate Soldier Monuments in the Era of Black Lives Matter. </a:t>
            </a:r>
            <a:r>
              <a:rPr lang="en-US" i="1" dirty="0"/>
              <a:t>Public Art Dialogue</a:t>
            </a:r>
            <a:r>
              <a:rPr lang="en-US" dirty="0"/>
              <a:t>, 6:1, 9-33. </a:t>
            </a:r>
            <a:r>
              <a:rPr lang="en-US" u="sng" dirty="0">
                <a:hlinkClick r:id="rId2"/>
              </a:rPr>
              <a:t>https://doi.org/10.1080/21502552.2016.1149386</a:t>
            </a:r>
            <a:endParaRPr lang="en-US" dirty="0"/>
          </a:p>
          <a:p>
            <a:r>
              <a:rPr lang="en-US" dirty="0"/>
              <a:t> </a:t>
            </a:r>
          </a:p>
          <a:p>
            <a:r>
              <a:rPr lang="en-US" dirty="0">
                <a:hlinkClick r:id="rId3"/>
              </a:rPr>
              <a:t>https://vimeo.com/185482688</a:t>
            </a:r>
            <a:endParaRPr lang="en-US" dirty="0"/>
          </a:p>
          <a:p>
            <a:endParaRPr lang="en-US" dirty="0"/>
          </a:p>
          <a:p>
            <a:r>
              <a:rPr lang="en-US" dirty="0"/>
              <a:t>Confederate soldier monuments have long been associated with political and racial power structures that perpetuate violence against black bodies, and the recent graffiti and calls for removal make this association clear. The vandalism directed at Confederate symbols should be understood as serious political speech directed at objects with a strong link to America’s racial history, and communities should address these concerns.</a:t>
            </a:r>
          </a:p>
        </p:txBody>
      </p:sp>
      <p:pic>
        <p:nvPicPr>
          <p:cNvPr id="6" name="Picture 5">
            <a:extLst>
              <a:ext uri="{FF2B5EF4-FFF2-40B4-BE49-F238E27FC236}">
                <a16:creationId xmlns:a16="http://schemas.microsoft.com/office/drawing/2014/main" id="{417127A3-9D04-2A41-90DE-EDC245DA41F6}"/>
              </a:ext>
            </a:extLst>
          </p:cNvPr>
          <p:cNvPicPr>
            <a:picLocks noChangeAspect="1"/>
          </p:cNvPicPr>
          <p:nvPr/>
        </p:nvPicPr>
        <p:blipFill>
          <a:blip r:embed="rId4"/>
          <a:stretch>
            <a:fillRect/>
          </a:stretch>
        </p:blipFill>
        <p:spPr>
          <a:xfrm>
            <a:off x="2822715" y="341531"/>
            <a:ext cx="5910468" cy="2964441"/>
          </a:xfrm>
          <a:prstGeom prst="rect">
            <a:avLst/>
          </a:prstGeom>
        </p:spPr>
      </p:pic>
    </p:spTree>
    <p:extLst>
      <p:ext uri="{BB962C8B-B14F-4D97-AF65-F5344CB8AC3E}">
        <p14:creationId xmlns:p14="http://schemas.microsoft.com/office/powerpoint/2010/main" val="3582751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035295-E790-F94E-92AE-248F88CE86DF}"/>
              </a:ext>
            </a:extLst>
          </p:cNvPr>
          <p:cNvSpPr txBox="1"/>
          <p:nvPr/>
        </p:nvSpPr>
        <p:spPr>
          <a:xfrm>
            <a:off x="457200" y="3156857"/>
            <a:ext cx="3156857" cy="2031325"/>
          </a:xfrm>
          <a:prstGeom prst="rect">
            <a:avLst/>
          </a:prstGeom>
          <a:noFill/>
        </p:spPr>
        <p:txBody>
          <a:bodyPr wrap="square" rtlCol="0">
            <a:spAutoFit/>
          </a:bodyPr>
          <a:lstStyle/>
          <a:p>
            <a:r>
              <a:rPr lang="en-US" dirty="0"/>
              <a:t>Mark </a:t>
            </a:r>
            <a:r>
              <a:rPr lang="en-US" dirty="0" err="1"/>
              <a:t>Auslander</a:t>
            </a:r>
            <a:endParaRPr lang="en-US" dirty="0"/>
          </a:p>
          <a:p>
            <a:r>
              <a:rPr lang="en-US" b="1" dirty="0"/>
              <a:t>Director</a:t>
            </a:r>
            <a:r>
              <a:rPr lang="en-US" dirty="0"/>
              <a:t>, Michigan State University Museum</a:t>
            </a:r>
            <a:br>
              <a:rPr lang="en-US" dirty="0"/>
            </a:br>
            <a:r>
              <a:rPr lang="en-US" b="1" dirty="0"/>
              <a:t>Associate Professor</a:t>
            </a:r>
            <a:r>
              <a:rPr lang="en-US" dirty="0"/>
              <a:t>, Department of History and Department of Anthropology</a:t>
            </a:r>
          </a:p>
          <a:p>
            <a:endParaRPr lang="en-US" dirty="0"/>
          </a:p>
        </p:txBody>
      </p:sp>
      <p:pic>
        <p:nvPicPr>
          <p:cNvPr id="7" name="Picture 6">
            <a:extLst>
              <a:ext uri="{FF2B5EF4-FFF2-40B4-BE49-F238E27FC236}">
                <a16:creationId xmlns:a16="http://schemas.microsoft.com/office/drawing/2014/main" id="{553CE0A0-3E64-7345-A473-08BEA62EBD06}"/>
              </a:ext>
            </a:extLst>
          </p:cNvPr>
          <p:cNvPicPr>
            <a:picLocks noChangeAspect="1"/>
          </p:cNvPicPr>
          <p:nvPr/>
        </p:nvPicPr>
        <p:blipFill>
          <a:blip r:embed="rId2"/>
          <a:stretch>
            <a:fillRect/>
          </a:stretch>
        </p:blipFill>
        <p:spPr>
          <a:xfrm>
            <a:off x="457200" y="590548"/>
            <a:ext cx="2215979" cy="2196193"/>
          </a:xfrm>
          <a:prstGeom prst="rect">
            <a:avLst/>
          </a:prstGeom>
        </p:spPr>
      </p:pic>
      <p:sp>
        <p:nvSpPr>
          <p:cNvPr id="8" name="TextBox 7">
            <a:extLst>
              <a:ext uri="{FF2B5EF4-FFF2-40B4-BE49-F238E27FC236}">
                <a16:creationId xmlns:a16="http://schemas.microsoft.com/office/drawing/2014/main" id="{D1751838-17D4-2D46-820E-5A204D8B36B6}"/>
              </a:ext>
            </a:extLst>
          </p:cNvPr>
          <p:cNvSpPr txBox="1"/>
          <p:nvPr/>
        </p:nvSpPr>
        <p:spPr>
          <a:xfrm>
            <a:off x="3614057" y="1052213"/>
            <a:ext cx="8273143" cy="5447645"/>
          </a:xfrm>
          <a:prstGeom prst="rect">
            <a:avLst/>
          </a:prstGeom>
          <a:noFill/>
        </p:spPr>
        <p:txBody>
          <a:bodyPr wrap="square" rtlCol="0">
            <a:spAutoFit/>
          </a:bodyPr>
          <a:lstStyle/>
          <a:p>
            <a:r>
              <a:rPr lang="en-US" sz="2400" dirty="0"/>
              <a:t>“The very act of </a:t>
            </a:r>
            <a:r>
              <a:rPr lang="en-US" sz="3200" b="1" dirty="0"/>
              <a:t>containment</a:t>
            </a:r>
            <a:r>
              <a:rPr lang="en-US" sz="2400" dirty="0"/>
              <a:t> tends to intensify the numinous potency of that which is contained, in time rendering it to new forms of veneration.”</a:t>
            </a:r>
          </a:p>
          <a:p>
            <a:endParaRPr lang="en-US" sz="2400" dirty="0"/>
          </a:p>
          <a:p>
            <a:r>
              <a:rPr lang="en-US" sz="2400" dirty="0"/>
              <a:t>“Museums remain vital </a:t>
            </a:r>
            <a:r>
              <a:rPr lang="en-US" sz="3200" b="1" dirty="0"/>
              <a:t>liminal spaces</a:t>
            </a:r>
            <a:r>
              <a:rPr lang="en-US" sz="2400" dirty="0"/>
              <a:t>, largely outside the tumult and balkanized acrimony of what passes for the public square in the age of cable news and Facebook feeds. </a:t>
            </a:r>
          </a:p>
          <a:p>
            <a:endParaRPr lang="en-US" sz="2400" dirty="0"/>
          </a:p>
          <a:p>
            <a:r>
              <a:rPr lang="en-US" sz="2400" dirty="0"/>
              <a:t>“We can and must serve as welcoming crossroads, especially at this global moment of imperiled democracy.”</a:t>
            </a:r>
          </a:p>
          <a:p>
            <a:endParaRPr lang="en-US" sz="2000" dirty="0"/>
          </a:p>
          <a:p>
            <a:r>
              <a:rPr lang="en-US" sz="2400" dirty="0"/>
              <a:t>“</a:t>
            </a:r>
            <a:r>
              <a:rPr lang="en-US" sz="2400" b="1" dirty="0"/>
              <a:t>We must enact, through our moving bodies, the possibility of emerging from our long, common nightmare into an alternate, rejuvenated space of compassion and equal justice.”</a:t>
            </a:r>
          </a:p>
        </p:txBody>
      </p:sp>
      <p:sp>
        <p:nvSpPr>
          <p:cNvPr id="9" name="TextBox 8">
            <a:extLst>
              <a:ext uri="{FF2B5EF4-FFF2-40B4-BE49-F238E27FC236}">
                <a16:creationId xmlns:a16="http://schemas.microsoft.com/office/drawing/2014/main" id="{CAF15446-B056-3C47-80A1-362A7FD97399}"/>
              </a:ext>
            </a:extLst>
          </p:cNvPr>
          <p:cNvSpPr txBox="1"/>
          <p:nvPr/>
        </p:nvSpPr>
        <p:spPr>
          <a:xfrm>
            <a:off x="3614057" y="403354"/>
            <a:ext cx="8011886" cy="461665"/>
          </a:xfrm>
          <a:prstGeom prst="rect">
            <a:avLst/>
          </a:prstGeom>
          <a:noFill/>
        </p:spPr>
        <p:txBody>
          <a:bodyPr wrap="square" rtlCol="0">
            <a:spAutoFit/>
          </a:bodyPr>
          <a:lstStyle/>
          <a:p>
            <a:r>
              <a:rPr lang="en-US" sz="2400" b="1" dirty="0"/>
              <a:t>Confederate Monuments – Put them in a Museum</a:t>
            </a:r>
            <a:r>
              <a:rPr lang="en-US" sz="2400" dirty="0"/>
              <a:t>?</a:t>
            </a:r>
          </a:p>
        </p:txBody>
      </p:sp>
      <p:sp>
        <p:nvSpPr>
          <p:cNvPr id="10" name="TextBox 9">
            <a:extLst>
              <a:ext uri="{FF2B5EF4-FFF2-40B4-BE49-F238E27FC236}">
                <a16:creationId xmlns:a16="http://schemas.microsoft.com/office/drawing/2014/main" id="{D0F931AF-F31D-EA4C-9A94-6CA2364031FB}"/>
              </a:ext>
            </a:extLst>
          </p:cNvPr>
          <p:cNvSpPr txBox="1"/>
          <p:nvPr/>
        </p:nvSpPr>
        <p:spPr>
          <a:xfrm>
            <a:off x="304800" y="5188182"/>
            <a:ext cx="3309257" cy="738664"/>
          </a:xfrm>
          <a:prstGeom prst="rect">
            <a:avLst/>
          </a:prstGeom>
          <a:noFill/>
        </p:spPr>
        <p:txBody>
          <a:bodyPr wrap="square" rtlCol="0">
            <a:spAutoFit/>
          </a:bodyPr>
          <a:lstStyle/>
          <a:p>
            <a:r>
              <a:rPr lang="en-US" sz="2400" b="1" dirty="0"/>
              <a:t>Liminal</a:t>
            </a:r>
            <a:r>
              <a:rPr lang="en-US" dirty="0"/>
              <a:t> = A sensory threshold, a transitional space</a:t>
            </a:r>
          </a:p>
        </p:txBody>
      </p:sp>
    </p:spTree>
    <p:extLst>
      <p:ext uri="{BB962C8B-B14F-4D97-AF65-F5344CB8AC3E}">
        <p14:creationId xmlns:p14="http://schemas.microsoft.com/office/powerpoint/2010/main" val="2495448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3BD558-DF98-024A-8108-85FC36A232BF}"/>
              </a:ext>
            </a:extLst>
          </p:cNvPr>
          <p:cNvSpPr/>
          <p:nvPr/>
        </p:nvSpPr>
        <p:spPr>
          <a:xfrm>
            <a:off x="500744" y="295668"/>
            <a:ext cx="11038114" cy="1261884"/>
          </a:xfrm>
          <a:prstGeom prst="rect">
            <a:avLst/>
          </a:prstGeom>
        </p:spPr>
        <p:txBody>
          <a:bodyPr wrap="square">
            <a:spAutoFit/>
          </a:bodyPr>
          <a:lstStyle/>
          <a:p>
            <a:pPr algn="ctr"/>
            <a:r>
              <a:rPr lang="en-US" sz="2800" b="1" dirty="0"/>
              <a:t>Are monuments only racist when they are in a public square? Does the meaning change in a cemetery?</a:t>
            </a:r>
          </a:p>
          <a:p>
            <a:r>
              <a:rPr lang="en-US" sz="2000" dirty="0"/>
              <a:t>Bosman - “Battle Over Confederate Monuments Moves to the Cemeteries” </a:t>
            </a:r>
          </a:p>
        </p:txBody>
      </p:sp>
      <p:sp>
        <p:nvSpPr>
          <p:cNvPr id="2" name="TextBox 1">
            <a:extLst>
              <a:ext uri="{FF2B5EF4-FFF2-40B4-BE49-F238E27FC236}">
                <a16:creationId xmlns:a16="http://schemas.microsoft.com/office/drawing/2014/main" id="{8C1A1834-6FDC-B343-B4CC-7734F22EAD59}"/>
              </a:ext>
            </a:extLst>
          </p:cNvPr>
          <p:cNvSpPr txBox="1"/>
          <p:nvPr/>
        </p:nvSpPr>
        <p:spPr>
          <a:xfrm>
            <a:off x="283029" y="5634597"/>
            <a:ext cx="11908971" cy="1200329"/>
          </a:xfrm>
          <a:prstGeom prst="rect">
            <a:avLst/>
          </a:prstGeom>
          <a:noFill/>
        </p:spPr>
        <p:txBody>
          <a:bodyPr wrap="square" rtlCol="0">
            <a:spAutoFit/>
          </a:bodyPr>
          <a:lstStyle/>
          <a:p>
            <a:r>
              <a:rPr lang="en-US" dirty="0"/>
              <a:t>The Camp Chase statue was damaged less than two weeks after a woman was killed and dozens were injured by a Toledo-area man during a white-supremacist demonstration in Charlottesville, </a:t>
            </a:r>
            <a:r>
              <a:rPr lang="en-US" dirty="0" err="1"/>
              <a:t>Virginia.</a:t>
            </a:r>
            <a:r>
              <a:rPr lang="en-US" dirty="0" err="1">
                <a:hlinkClick r:id="rId2"/>
              </a:rPr>
              <a:t>https</a:t>
            </a:r>
            <a:r>
              <a:rPr lang="en-US" dirty="0">
                <a:hlinkClick r:id="rId2"/>
              </a:rPr>
              <a:t>://www.dispatch.com/news/20190501/repaired-statue-of-confederate-soldier-reinstalled-at-camp-chase-cemetery</a:t>
            </a:r>
            <a:endParaRPr lang="en-US" dirty="0"/>
          </a:p>
        </p:txBody>
      </p:sp>
      <p:sp>
        <p:nvSpPr>
          <p:cNvPr id="8" name="TextBox 7">
            <a:extLst>
              <a:ext uri="{FF2B5EF4-FFF2-40B4-BE49-F238E27FC236}">
                <a16:creationId xmlns:a16="http://schemas.microsoft.com/office/drawing/2014/main" id="{73DA574F-6E3A-C84F-BFA1-76AD27184AA6}"/>
              </a:ext>
            </a:extLst>
          </p:cNvPr>
          <p:cNvSpPr txBox="1"/>
          <p:nvPr/>
        </p:nvSpPr>
        <p:spPr>
          <a:xfrm>
            <a:off x="283029" y="1764804"/>
            <a:ext cx="6226628" cy="3662541"/>
          </a:xfrm>
          <a:prstGeom prst="rect">
            <a:avLst/>
          </a:prstGeom>
          <a:noFill/>
        </p:spPr>
        <p:txBody>
          <a:bodyPr wrap="square" rtlCol="0">
            <a:spAutoFit/>
          </a:bodyPr>
          <a:lstStyle/>
          <a:p>
            <a:r>
              <a:rPr lang="en-US" sz="2400" i="1" dirty="0"/>
              <a:t>In debates over Confederate sites like Beauvoir, and statues like Robert E. Lee in Charlottesville, you'll hear people defend them by saying, "They're part of our heritage, part of our history." But, how is that history being told, and more importantly, </a:t>
            </a:r>
            <a:r>
              <a:rPr lang="en-US" sz="3200" b="1" i="1" dirty="0"/>
              <a:t>who's paying to keep it alive?</a:t>
            </a:r>
          </a:p>
          <a:p>
            <a:r>
              <a:rPr lang="en-US" sz="2400" b="1" u="sng" dirty="0">
                <a:hlinkClick r:id="rId3"/>
              </a:rPr>
              <a:t>https://www.revealnews.org/episodes/monumental-lies/</a:t>
            </a:r>
            <a:r>
              <a:rPr lang="en-US" sz="2400" b="1" dirty="0"/>
              <a:t>﻿</a:t>
            </a:r>
          </a:p>
        </p:txBody>
      </p:sp>
      <p:pic>
        <p:nvPicPr>
          <p:cNvPr id="10" name="Picture 9">
            <a:extLst>
              <a:ext uri="{FF2B5EF4-FFF2-40B4-BE49-F238E27FC236}">
                <a16:creationId xmlns:a16="http://schemas.microsoft.com/office/drawing/2014/main" id="{867FF692-2F6A-8C4D-A42B-9AEB9B067EEF}"/>
              </a:ext>
            </a:extLst>
          </p:cNvPr>
          <p:cNvPicPr>
            <a:picLocks noChangeAspect="1"/>
          </p:cNvPicPr>
          <p:nvPr/>
        </p:nvPicPr>
        <p:blipFill>
          <a:blip r:embed="rId4"/>
          <a:stretch>
            <a:fillRect/>
          </a:stretch>
        </p:blipFill>
        <p:spPr>
          <a:xfrm>
            <a:off x="6859120" y="1942257"/>
            <a:ext cx="5441737" cy="3426279"/>
          </a:xfrm>
          <a:prstGeom prst="rect">
            <a:avLst/>
          </a:prstGeom>
        </p:spPr>
      </p:pic>
    </p:spTree>
    <p:extLst>
      <p:ext uri="{BB962C8B-B14F-4D97-AF65-F5344CB8AC3E}">
        <p14:creationId xmlns:p14="http://schemas.microsoft.com/office/powerpoint/2010/main" val="354984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7BC77F-0A62-DB4B-834D-7CA0E7FA3D46}"/>
              </a:ext>
            </a:extLst>
          </p:cNvPr>
          <p:cNvSpPr txBox="1"/>
          <p:nvPr/>
        </p:nvSpPr>
        <p:spPr>
          <a:xfrm>
            <a:off x="225289" y="3538329"/>
            <a:ext cx="11701668" cy="3139321"/>
          </a:xfrm>
          <a:prstGeom prst="rect">
            <a:avLst/>
          </a:prstGeom>
          <a:noFill/>
        </p:spPr>
        <p:txBody>
          <a:bodyPr wrap="square" rtlCol="0">
            <a:spAutoFit/>
          </a:bodyPr>
          <a:lstStyle/>
          <a:p>
            <a:r>
              <a:rPr lang="en-US" b="1" dirty="0" err="1"/>
              <a:t>Ugwu</a:t>
            </a:r>
            <a:r>
              <a:rPr lang="en-US" dirty="0"/>
              <a:t>, Reggie. 2019. “Kehinde Wiley’s Times Square Monument: That’s No Robert E. Lee.” September 27.</a:t>
            </a:r>
          </a:p>
          <a:p>
            <a:r>
              <a:rPr lang="en-US" i="1" dirty="0"/>
              <a:t>“</a:t>
            </a:r>
            <a:r>
              <a:rPr lang="en-US" b="1" i="1" dirty="0"/>
              <a:t>Rumors of War,” Mr. Wiley’s largest sculpture to date at a towering 27 feet high and 16 feet wide, was inspired by the heroic, equestrian statues of Confederate generals in Richmond, Va., that line its famous Monument Avenue. After the sculpture leaves Times Square in December, it will be permanently installed in Richmond on </a:t>
            </a:r>
            <a:r>
              <a:rPr lang="en-US" b="1" i="1" u="sng" dirty="0">
                <a:hlinkClick r:id="rId2"/>
              </a:rPr>
              <a:t>Arthur Ashe Boulevard</a:t>
            </a:r>
            <a:r>
              <a:rPr lang="en-US" b="1" i="1" dirty="0"/>
              <a:t>, a major thoroughfare, recently </a:t>
            </a:r>
            <a:r>
              <a:rPr lang="en-US" b="1" i="1" dirty="0" err="1"/>
              <a:t>renamedafter</a:t>
            </a:r>
            <a:r>
              <a:rPr lang="en-US" b="1" i="1" dirty="0"/>
              <a:t> the Richmond-born African-American tennis icon, that crosses Monument Avenue. </a:t>
            </a:r>
            <a:r>
              <a:rPr lang="en-US" i="1" dirty="0"/>
              <a:t>“I’m a black man walking those streets,” he said at the unveiling on Friday, recalling his visit to Richmond. </a:t>
            </a:r>
            <a:r>
              <a:rPr lang="en-US" b="1" i="1" dirty="0"/>
              <a:t>“I’m looking up at those things that give me a sense of dread and fear.”</a:t>
            </a:r>
            <a:br>
              <a:rPr lang="en-US" i="1" dirty="0"/>
            </a:br>
            <a:br>
              <a:rPr lang="en-US" i="1" dirty="0"/>
            </a:br>
            <a:r>
              <a:rPr lang="en-US" i="1" dirty="0"/>
              <a:t>In 2017, after </a:t>
            </a:r>
            <a:r>
              <a:rPr lang="en-US" b="1" i="1" dirty="0"/>
              <a:t>white nationalists in Charlottesville, Va. </a:t>
            </a:r>
            <a:r>
              <a:rPr lang="en-US" i="1" dirty="0"/>
              <a:t>— protesting the planned removal of a Robert E. Lee statue there — </a:t>
            </a:r>
            <a:r>
              <a:rPr lang="en-US" i="1" u="sng" dirty="0">
                <a:hlinkClick r:id="rId3"/>
              </a:rPr>
              <a:t>ignited a deadly melee</a:t>
            </a:r>
            <a:r>
              <a:rPr lang="en-US" i="1" dirty="0"/>
              <a:t> that sent shock waves throughout the country, Mr. Wiley redoubled his commitment to what became “Rumors of War.” </a:t>
            </a:r>
            <a:r>
              <a:rPr lang="en-US" sz="1200" i="1" dirty="0">
                <a:hlinkClick r:id="rId4"/>
              </a:rPr>
              <a:t>https://</a:t>
            </a:r>
            <a:r>
              <a:rPr lang="en-US" sz="1200" i="1" dirty="0" err="1">
                <a:hlinkClick r:id="rId4"/>
              </a:rPr>
              <a:t>www.nytimes.com</a:t>
            </a:r>
            <a:r>
              <a:rPr lang="en-US" sz="1200" i="1" dirty="0">
                <a:hlinkClick r:id="rId4"/>
              </a:rPr>
              <a:t>/2019/09/27/arts/design/</a:t>
            </a:r>
            <a:r>
              <a:rPr lang="en-US" sz="1200" i="1" dirty="0" err="1">
                <a:hlinkClick r:id="rId4"/>
              </a:rPr>
              <a:t>kehinde</a:t>
            </a:r>
            <a:r>
              <a:rPr lang="en-US" sz="1200" i="1" dirty="0">
                <a:hlinkClick r:id="rId4"/>
              </a:rPr>
              <a:t>-</a:t>
            </a:r>
            <a:r>
              <a:rPr lang="en-US" sz="1200" i="1" dirty="0" err="1">
                <a:hlinkClick r:id="rId4"/>
              </a:rPr>
              <a:t>wiley</a:t>
            </a:r>
            <a:r>
              <a:rPr lang="en-US" sz="1200" i="1" dirty="0">
                <a:hlinkClick r:id="rId4"/>
              </a:rPr>
              <a:t>-times-square-</a:t>
            </a:r>
            <a:r>
              <a:rPr lang="en-US" sz="1200" i="1" dirty="0" err="1">
                <a:hlinkClick r:id="rId4"/>
              </a:rPr>
              <a:t>statue.html</a:t>
            </a:r>
            <a:endParaRPr lang="en-US" dirty="0"/>
          </a:p>
        </p:txBody>
      </p:sp>
      <p:pic>
        <p:nvPicPr>
          <p:cNvPr id="8" name="Picture 7">
            <a:extLst>
              <a:ext uri="{FF2B5EF4-FFF2-40B4-BE49-F238E27FC236}">
                <a16:creationId xmlns:a16="http://schemas.microsoft.com/office/drawing/2014/main" id="{27629879-EC64-3E45-9CFA-8207907CC7A4}"/>
              </a:ext>
            </a:extLst>
          </p:cNvPr>
          <p:cNvPicPr>
            <a:picLocks noChangeAspect="1"/>
          </p:cNvPicPr>
          <p:nvPr/>
        </p:nvPicPr>
        <p:blipFill>
          <a:blip r:embed="rId5"/>
          <a:stretch>
            <a:fillRect/>
          </a:stretch>
        </p:blipFill>
        <p:spPr>
          <a:xfrm>
            <a:off x="3631095" y="132521"/>
            <a:ext cx="4373217" cy="3279913"/>
          </a:xfrm>
          <a:prstGeom prst="rect">
            <a:avLst/>
          </a:prstGeom>
        </p:spPr>
      </p:pic>
    </p:spTree>
    <p:extLst>
      <p:ext uri="{BB962C8B-B14F-4D97-AF65-F5344CB8AC3E}">
        <p14:creationId xmlns:p14="http://schemas.microsoft.com/office/powerpoint/2010/main" val="3079539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F574F8-B9C6-014A-A982-11AC476DEF3D}"/>
              </a:ext>
            </a:extLst>
          </p:cNvPr>
          <p:cNvSpPr txBox="1"/>
          <p:nvPr/>
        </p:nvSpPr>
        <p:spPr>
          <a:xfrm>
            <a:off x="2822713" y="4651513"/>
            <a:ext cx="8507896" cy="646331"/>
          </a:xfrm>
          <a:prstGeom prst="rect">
            <a:avLst/>
          </a:prstGeom>
          <a:noFill/>
        </p:spPr>
        <p:txBody>
          <a:bodyPr wrap="square" rtlCol="0">
            <a:spAutoFit/>
          </a:bodyPr>
          <a:lstStyle/>
          <a:p>
            <a:r>
              <a:rPr lang="en-US" dirty="0"/>
              <a:t>Rutherford Falls - </a:t>
            </a:r>
            <a:r>
              <a:rPr lang="en-US" dirty="0">
                <a:hlinkClick r:id="rId2"/>
              </a:rPr>
              <a:t>https://www.youtube.com/watch?v=zX3ph5T-yek</a:t>
            </a:r>
            <a:endParaRPr lang="en-US" dirty="0"/>
          </a:p>
          <a:p>
            <a:endParaRPr lang="en-US" dirty="0"/>
          </a:p>
        </p:txBody>
      </p:sp>
      <p:pic>
        <p:nvPicPr>
          <p:cNvPr id="6" name="Picture 5">
            <a:extLst>
              <a:ext uri="{FF2B5EF4-FFF2-40B4-BE49-F238E27FC236}">
                <a16:creationId xmlns:a16="http://schemas.microsoft.com/office/drawing/2014/main" id="{0D9B1BBC-D1E9-5A48-B808-F84445B8E31F}"/>
              </a:ext>
            </a:extLst>
          </p:cNvPr>
          <p:cNvPicPr>
            <a:picLocks noChangeAspect="1"/>
          </p:cNvPicPr>
          <p:nvPr/>
        </p:nvPicPr>
        <p:blipFill>
          <a:blip r:embed="rId3"/>
          <a:stretch>
            <a:fillRect/>
          </a:stretch>
        </p:blipFill>
        <p:spPr>
          <a:xfrm>
            <a:off x="2676940" y="818759"/>
            <a:ext cx="6785114" cy="3832754"/>
          </a:xfrm>
          <a:prstGeom prst="rect">
            <a:avLst/>
          </a:prstGeom>
        </p:spPr>
      </p:pic>
    </p:spTree>
    <p:extLst>
      <p:ext uri="{BB962C8B-B14F-4D97-AF65-F5344CB8AC3E}">
        <p14:creationId xmlns:p14="http://schemas.microsoft.com/office/powerpoint/2010/main" val="3493775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85D29B-61E0-284C-BF22-DB48139FF79D}"/>
              </a:ext>
            </a:extLst>
          </p:cNvPr>
          <p:cNvSpPr txBox="1"/>
          <p:nvPr/>
        </p:nvSpPr>
        <p:spPr>
          <a:xfrm>
            <a:off x="1789042" y="4227443"/>
            <a:ext cx="9223513" cy="646331"/>
          </a:xfrm>
          <a:prstGeom prst="rect">
            <a:avLst/>
          </a:prstGeom>
          <a:noFill/>
        </p:spPr>
        <p:txBody>
          <a:bodyPr wrap="square" rtlCol="0">
            <a:spAutoFit/>
          </a:bodyPr>
          <a:lstStyle/>
          <a:p>
            <a:r>
              <a:rPr lang="en-US" dirty="0"/>
              <a:t>Whose Heritage? SPLC's Heidi </a:t>
            </a:r>
            <a:r>
              <a:rPr lang="en-US" dirty="0" err="1"/>
              <a:t>Beirich</a:t>
            </a:r>
            <a:r>
              <a:rPr lang="en-US" dirty="0"/>
              <a:t> and Lecia Brooks discuss Confederate symbols</a:t>
            </a:r>
          </a:p>
          <a:p>
            <a:r>
              <a:rPr lang="en-US" dirty="0">
                <a:hlinkClick r:id="rId2"/>
              </a:rPr>
              <a:t>https://www.youtube.com/watch?v=VWNE8GquGlc&amp;t=6s</a:t>
            </a:r>
            <a:r>
              <a:rPr lang="en-US" dirty="0"/>
              <a:t> @ 6:30 – 13:15.</a:t>
            </a:r>
          </a:p>
        </p:txBody>
      </p:sp>
      <p:pic>
        <p:nvPicPr>
          <p:cNvPr id="8" name="Picture 7">
            <a:extLst>
              <a:ext uri="{FF2B5EF4-FFF2-40B4-BE49-F238E27FC236}">
                <a16:creationId xmlns:a16="http://schemas.microsoft.com/office/drawing/2014/main" id="{F6CC47B4-6564-5A47-AF15-417439A7F913}"/>
              </a:ext>
            </a:extLst>
          </p:cNvPr>
          <p:cNvPicPr>
            <a:picLocks noChangeAspect="1"/>
          </p:cNvPicPr>
          <p:nvPr/>
        </p:nvPicPr>
        <p:blipFill>
          <a:blip r:embed="rId3"/>
          <a:stretch>
            <a:fillRect/>
          </a:stretch>
        </p:blipFill>
        <p:spPr>
          <a:xfrm>
            <a:off x="1789042" y="421881"/>
            <a:ext cx="8512865" cy="3650953"/>
          </a:xfrm>
          <a:prstGeom prst="rect">
            <a:avLst/>
          </a:prstGeom>
        </p:spPr>
      </p:pic>
    </p:spTree>
    <p:extLst>
      <p:ext uri="{BB962C8B-B14F-4D97-AF65-F5344CB8AC3E}">
        <p14:creationId xmlns:p14="http://schemas.microsoft.com/office/powerpoint/2010/main" val="238702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425522-CC45-D24D-BFD8-C8B3CA1977CD}"/>
              </a:ext>
            </a:extLst>
          </p:cNvPr>
          <p:cNvPicPr>
            <a:picLocks noChangeAspect="1"/>
          </p:cNvPicPr>
          <p:nvPr/>
        </p:nvPicPr>
        <p:blipFill>
          <a:blip r:embed="rId2"/>
          <a:stretch>
            <a:fillRect/>
          </a:stretch>
        </p:blipFill>
        <p:spPr>
          <a:xfrm>
            <a:off x="0" y="400815"/>
            <a:ext cx="12192000" cy="5287744"/>
          </a:xfrm>
          <a:prstGeom prst="rect">
            <a:avLst/>
          </a:prstGeom>
        </p:spPr>
      </p:pic>
      <p:sp>
        <p:nvSpPr>
          <p:cNvPr id="10" name="TextBox 9">
            <a:extLst>
              <a:ext uri="{FF2B5EF4-FFF2-40B4-BE49-F238E27FC236}">
                <a16:creationId xmlns:a16="http://schemas.microsoft.com/office/drawing/2014/main" id="{1AC9B345-CCCE-154B-8EF7-0D49F381062A}"/>
              </a:ext>
            </a:extLst>
          </p:cNvPr>
          <p:cNvSpPr txBox="1"/>
          <p:nvPr/>
        </p:nvSpPr>
        <p:spPr>
          <a:xfrm>
            <a:off x="596348" y="6175513"/>
            <a:ext cx="10760765" cy="646331"/>
          </a:xfrm>
          <a:prstGeom prst="rect">
            <a:avLst/>
          </a:prstGeom>
          <a:noFill/>
        </p:spPr>
        <p:txBody>
          <a:bodyPr wrap="square" rtlCol="0">
            <a:spAutoFit/>
          </a:bodyPr>
          <a:lstStyle/>
          <a:p>
            <a:r>
              <a:rPr lang="en-US" dirty="0">
                <a:hlinkClick r:id="rId3"/>
              </a:rPr>
              <a:t>https://www.splcenter.org/20190201/whose-heritage-public-symbols-confederacy</a:t>
            </a:r>
            <a:endParaRPr lang="en-US" dirty="0"/>
          </a:p>
          <a:p>
            <a:endParaRPr lang="en-US" dirty="0"/>
          </a:p>
        </p:txBody>
      </p:sp>
    </p:spTree>
    <p:extLst>
      <p:ext uri="{BB962C8B-B14F-4D97-AF65-F5344CB8AC3E}">
        <p14:creationId xmlns:p14="http://schemas.microsoft.com/office/powerpoint/2010/main" val="3112441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A987C6-2679-A741-89A2-4145733EDE9D}"/>
              </a:ext>
            </a:extLst>
          </p:cNvPr>
          <p:cNvPicPr>
            <a:picLocks noChangeAspect="1"/>
          </p:cNvPicPr>
          <p:nvPr/>
        </p:nvPicPr>
        <p:blipFill>
          <a:blip r:embed="rId2"/>
          <a:stretch>
            <a:fillRect/>
          </a:stretch>
        </p:blipFill>
        <p:spPr>
          <a:xfrm>
            <a:off x="1717605" y="161000"/>
            <a:ext cx="7869237" cy="5280536"/>
          </a:xfrm>
          <a:prstGeom prst="rect">
            <a:avLst/>
          </a:prstGeom>
        </p:spPr>
      </p:pic>
      <p:sp>
        <p:nvSpPr>
          <p:cNvPr id="6" name="TextBox 5">
            <a:extLst>
              <a:ext uri="{FF2B5EF4-FFF2-40B4-BE49-F238E27FC236}">
                <a16:creationId xmlns:a16="http://schemas.microsoft.com/office/drawing/2014/main" id="{BD1C4242-69D0-CD4E-835A-8A2785AF2296}"/>
              </a:ext>
            </a:extLst>
          </p:cNvPr>
          <p:cNvSpPr txBox="1"/>
          <p:nvPr/>
        </p:nvSpPr>
        <p:spPr>
          <a:xfrm>
            <a:off x="1298712" y="5534301"/>
            <a:ext cx="10429461" cy="1477328"/>
          </a:xfrm>
          <a:prstGeom prst="rect">
            <a:avLst/>
          </a:prstGeom>
          <a:noFill/>
        </p:spPr>
        <p:txBody>
          <a:bodyPr wrap="square" rtlCol="0">
            <a:spAutoFit/>
          </a:bodyPr>
          <a:lstStyle/>
          <a:p>
            <a:r>
              <a:rPr lang="en-US" dirty="0">
                <a:hlinkClick r:id="rId3"/>
              </a:rPr>
              <a:t>https://www.splcenter.org/sites/default/files/com_whose_heritage.pdf</a:t>
            </a:r>
            <a:endParaRPr lang="en-US" dirty="0"/>
          </a:p>
          <a:p>
            <a:endParaRPr lang="en-US" dirty="0"/>
          </a:p>
          <a:p>
            <a:r>
              <a:rPr lang="en-US" dirty="0">
                <a:hlinkClick r:id="rId4"/>
              </a:rPr>
              <a:t>https://www.google.com/maps/d/u/0/viewer?mid=1yDVZz93PUT3wDXpl4I-qmEQiSWqNtpzA&amp;ll=38.19943672148611%2C-96.88488949999999&amp;z=4</a:t>
            </a:r>
            <a:endParaRPr lang="en-US" dirty="0"/>
          </a:p>
          <a:p>
            <a:endParaRPr lang="en-US" dirty="0"/>
          </a:p>
        </p:txBody>
      </p:sp>
    </p:spTree>
    <p:extLst>
      <p:ext uri="{BB962C8B-B14F-4D97-AF65-F5344CB8AC3E}">
        <p14:creationId xmlns:p14="http://schemas.microsoft.com/office/powerpoint/2010/main" val="121839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D86431-3635-B24D-ABBB-11E32A0B7E76}"/>
              </a:ext>
            </a:extLst>
          </p:cNvPr>
          <p:cNvSpPr txBox="1"/>
          <p:nvPr/>
        </p:nvSpPr>
        <p:spPr>
          <a:xfrm>
            <a:off x="990274" y="204712"/>
            <a:ext cx="10689772" cy="646331"/>
          </a:xfrm>
          <a:prstGeom prst="rect">
            <a:avLst/>
          </a:prstGeom>
          <a:noFill/>
        </p:spPr>
        <p:txBody>
          <a:bodyPr wrap="square" rtlCol="0">
            <a:spAutoFit/>
          </a:bodyPr>
          <a:lstStyle/>
          <a:p>
            <a:endParaRPr lang="en-US" dirty="0"/>
          </a:p>
          <a:p>
            <a:endParaRPr lang="en-US" dirty="0"/>
          </a:p>
        </p:txBody>
      </p:sp>
      <p:sp>
        <p:nvSpPr>
          <p:cNvPr id="6" name="TextBox 5">
            <a:extLst>
              <a:ext uri="{FF2B5EF4-FFF2-40B4-BE49-F238E27FC236}">
                <a16:creationId xmlns:a16="http://schemas.microsoft.com/office/drawing/2014/main" id="{2C173D89-CFD6-1640-A506-2F182747C9C1}"/>
              </a:ext>
            </a:extLst>
          </p:cNvPr>
          <p:cNvSpPr txBox="1"/>
          <p:nvPr/>
        </p:nvSpPr>
        <p:spPr>
          <a:xfrm>
            <a:off x="217715" y="37888"/>
            <a:ext cx="9083281" cy="6463308"/>
          </a:xfrm>
          <a:prstGeom prst="rect">
            <a:avLst/>
          </a:prstGeom>
          <a:noFill/>
        </p:spPr>
        <p:txBody>
          <a:bodyPr wrap="square" rtlCol="0">
            <a:spAutoFit/>
          </a:bodyPr>
          <a:lstStyle/>
          <a:p>
            <a:r>
              <a:rPr lang="en-US" sz="2400" dirty="0"/>
              <a:t> “Racist Monuments are Killing Us.” </a:t>
            </a:r>
          </a:p>
          <a:p>
            <a:r>
              <a:rPr lang="en-US" sz="3200" b="1" dirty="0"/>
              <a:t>Corporeality </a:t>
            </a:r>
            <a:r>
              <a:rPr lang="en-US" sz="2000" dirty="0"/>
              <a:t>(something that has a physical form)</a:t>
            </a:r>
          </a:p>
          <a:p>
            <a:endParaRPr lang="en-US" dirty="0"/>
          </a:p>
          <a:p>
            <a:r>
              <a:rPr lang="en-US" sz="2800" dirty="0"/>
              <a:t>As a black woman, every time I pass a Confederate monument I am offended.. I am insulted by the fact that the city and country that I love continue to honor a violent </a:t>
            </a:r>
          </a:p>
          <a:p>
            <a:r>
              <a:rPr lang="en-US" sz="2800" dirty="0"/>
              <a:t>faction of the country that devalued my life. More important than how monuments provoke me </a:t>
            </a:r>
            <a:r>
              <a:rPr lang="en-US" sz="3200" b="1" dirty="0"/>
              <a:t>affectively</a:t>
            </a:r>
            <a:r>
              <a:rPr lang="en-US" sz="3200" dirty="0"/>
              <a:t>, </a:t>
            </a:r>
            <a:r>
              <a:rPr lang="en-US" sz="2800" dirty="0"/>
              <a:t>the perpetual assaults are unequivocally deteriorating my health and shortening my life span. </a:t>
            </a:r>
          </a:p>
          <a:p>
            <a:endParaRPr lang="en-US" sz="3200" dirty="0"/>
          </a:p>
          <a:p>
            <a:r>
              <a:rPr lang="en-US" sz="2800" dirty="0"/>
              <a:t>Black Americans experience premature aging, chronic stress, and faster health deterioration than whites. This deterioration spans an individual’s lifetime but also across generations.</a:t>
            </a:r>
          </a:p>
        </p:txBody>
      </p:sp>
      <p:pic>
        <p:nvPicPr>
          <p:cNvPr id="8" name="Picture 7">
            <a:extLst>
              <a:ext uri="{FF2B5EF4-FFF2-40B4-BE49-F238E27FC236}">
                <a16:creationId xmlns:a16="http://schemas.microsoft.com/office/drawing/2014/main" id="{B86A2C55-A47E-AC4C-9D93-B41DDB49A0E5}"/>
              </a:ext>
            </a:extLst>
          </p:cNvPr>
          <p:cNvPicPr>
            <a:picLocks noChangeAspect="1"/>
          </p:cNvPicPr>
          <p:nvPr/>
        </p:nvPicPr>
        <p:blipFill>
          <a:blip r:embed="rId2"/>
          <a:stretch>
            <a:fillRect/>
          </a:stretch>
        </p:blipFill>
        <p:spPr>
          <a:xfrm>
            <a:off x="9300996" y="1653846"/>
            <a:ext cx="2613354" cy="2613354"/>
          </a:xfrm>
          <a:prstGeom prst="rect">
            <a:avLst/>
          </a:prstGeom>
        </p:spPr>
      </p:pic>
      <p:sp>
        <p:nvSpPr>
          <p:cNvPr id="9" name="TextBox 8">
            <a:extLst>
              <a:ext uri="{FF2B5EF4-FFF2-40B4-BE49-F238E27FC236}">
                <a16:creationId xmlns:a16="http://schemas.microsoft.com/office/drawing/2014/main" id="{3D4CF080-716C-5648-9B4D-E4F2E20BEDDB}"/>
              </a:ext>
            </a:extLst>
          </p:cNvPr>
          <p:cNvSpPr txBox="1"/>
          <p:nvPr/>
        </p:nvSpPr>
        <p:spPr>
          <a:xfrm>
            <a:off x="9516412" y="4267201"/>
            <a:ext cx="2397938" cy="2308324"/>
          </a:xfrm>
          <a:prstGeom prst="rect">
            <a:avLst/>
          </a:prstGeom>
          <a:noFill/>
        </p:spPr>
        <p:txBody>
          <a:bodyPr wrap="square" rtlCol="0">
            <a:spAutoFit/>
          </a:bodyPr>
          <a:lstStyle/>
          <a:p>
            <a:r>
              <a:rPr lang="en-US" b="1" dirty="0"/>
              <a:t>Chelsey Carter</a:t>
            </a:r>
          </a:p>
          <a:p>
            <a:r>
              <a:rPr lang="en-US" dirty="0"/>
              <a:t>Graduate Student Washington University in  St. Louis, </a:t>
            </a:r>
          </a:p>
          <a:p>
            <a:r>
              <a:rPr lang="en-US" dirty="0"/>
              <a:t>black feminist activist-scholar focused on</a:t>
            </a:r>
          </a:p>
          <a:p>
            <a:r>
              <a:rPr lang="en-US" dirty="0"/>
              <a:t>medicine and health disparities</a:t>
            </a:r>
          </a:p>
        </p:txBody>
      </p:sp>
    </p:spTree>
    <p:extLst>
      <p:ext uri="{BB962C8B-B14F-4D97-AF65-F5344CB8AC3E}">
        <p14:creationId xmlns:p14="http://schemas.microsoft.com/office/powerpoint/2010/main" val="3865044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A92F11-AE15-0D4A-8233-45845A58CD41}"/>
              </a:ext>
            </a:extLst>
          </p:cNvPr>
          <p:cNvSpPr txBox="1"/>
          <p:nvPr/>
        </p:nvSpPr>
        <p:spPr>
          <a:xfrm>
            <a:off x="3918857" y="-5417"/>
            <a:ext cx="8556172" cy="6494085"/>
          </a:xfrm>
          <a:prstGeom prst="rect">
            <a:avLst/>
          </a:prstGeom>
          <a:noFill/>
        </p:spPr>
        <p:txBody>
          <a:bodyPr wrap="square" rtlCol="0">
            <a:spAutoFit/>
          </a:bodyPr>
          <a:lstStyle/>
          <a:p>
            <a:r>
              <a:rPr lang="en-US" sz="3600" b="1" dirty="0"/>
              <a:t>white-centered narrative </a:t>
            </a:r>
          </a:p>
          <a:p>
            <a:r>
              <a:rPr lang="en-US" sz="3600" b="1" dirty="0"/>
              <a:t>decenter whiteness</a:t>
            </a:r>
          </a:p>
          <a:p>
            <a:r>
              <a:rPr lang="en-US" sz="3600" b="1" dirty="0"/>
              <a:t>decolonizing methodologies</a:t>
            </a:r>
          </a:p>
          <a:p>
            <a:endParaRPr lang="en-US" sz="3600" b="1" dirty="0"/>
          </a:p>
          <a:p>
            <a:r>
              <a:rPr lang="en-US" sz="2400" dirty="0"/>
              <a:t>Create room to listen to the expertise of local community leaders who have been dealing with these debates and organizing these removals long before they were televised</a:t>
            </a:r>
          </a:p>
          <a:p>
            <a:endParaRPr lang="en-US" sz="2400" dirty="0"/>
          </a:p>
          <a:p>
            <a:r>
              <a:rPr lang="en-US" sz="2400" dirty="0"/>
              <a:t>Center actual community healing and tangible, </a:t>
            </a:r>
          </a:p>
          <a:p>
            <a:r>
              <a:rPr lang="en-US" sz="2400" dirty="0"/>
              <a:t>recognized reparations.</a:t>
            </a:r>
          </a:p>
          <a:p>
            <a:endParaRPr lang="en-US" sz="2400" dirty="0"/>
          </a:p>
          <a:p>
            <a:r>
              <a:rPr lang="en-US" sz="3200" b="1" dirty="0"/>
              <a:t>domestic terrorism</a:t>
            </a:r>
          </a:p>
          <a:p>
            <a:r>
              <a:rPr lang="en-US" sz="2400" dirty="0"/>
              <a:t>“…these monuments were constructed</a:t>
            </a:r>
          </a:p>
          <a:p>
            <a:r>
              <a:rPr lang="en-US" sz="2400" dirty="0"/>
              <a:t>by white supremacists in a desperate, rage-fueled</a:t>
            </a:r>
          </a:p>
          <a:p>
            <a:r>
              <a:rPr lang="en-US" sz="2400" dirty="0"/>
              <a:t>response to post</a:t>
            </a:r>
            <a:r>
              <a:rPr lang="en-US" sz="2400" b="1" dirty="0"/>
              <a:t>–</a:t>
            </a:r>
            <a:r>
              <a:rPr lang="en-US" sz="2400" dirty="0"/>
              <a:t>Civil War Black liberation.”</a:t>
            </a:r>
          </a:p>
        </p:txBody>
      </p:sp>
      <p:sp>
        <p:nvSpPr>
          <p:cNvPr id="6" name="TextBox 5">
            <a:extLst>
              <a:ext uri="{FF2B5EF4-FFF2-40B4-BE49-F238E27FC236}">
                <a16:creationId xmlns:a16="http://schemas.microsoft.com/office/drawing/2014/main" id="{AEF69B7D-0596-B842-AE75-9CD8E5A18C14}"/>
              </a:ext>
            </a:extLst>
          </p:cNvPr>
          <p:cNvSpPr txBox="1"/>
          <p:nvPr/>
        </p:nvSpPr>
        <p:spPr>
          <a:xfrm>
            <a:off x="289832" y="4027161"/>
            <a:ext cx="3222171" cy="2031325"/>
          </a:xfrm>
          <a:prstGeom prst="rect">
            <a:avLst/>
          </a:prstGeom>
          <a:noFill/>
        </p:spPr>
        <p:txBody>
          <a:bodyPr wrap="square" rtlCol="0">
            <a:spAutoFit/>
          </a:bodyPr>
          <a:lstStyle/>
          <a:p>
            <a:r>
              <a:rPr lang="en-US" b="1" dirty="0" err="1"/>
              <a:t>Duhé</a:t>
            </a:r>
            <a:r>
              <a:rPr lang="en-US" dirty="0"/>
              <a:t>, Bailey. 2018.</a:t>
            </a:r>
          </a:p>
          <a:p>
            <a:r>
              <a:rPr lang="en-US" dirty="0"/>
              <a:t>Bailey </a:t>
            </a:r>
            <a:r>
              <a:rPr lang="en-US" dirty="0" err="1"/>
              <a:t>Duhé</a:t>
            </a:r>
            <a:r>
              <a:rPr lang="en-US" dirty="0"/>
              <a:t> PhD Candidate, UC Boulder  “Decentering Whiteness and Refocusing on the Local: Reframing Debates on Confederate Monument Removal in New Orleans”</a:t>
            </a:r>
          </a:p>
        </p:txBody>
      </p:sp>
      <p:pic>
        <p:nvPicPr>
          <p:cNvPr id="8" name="Picture 7">
            <a:extLst>
              <a:ext uri="{FF2B5EF4-FFF2-40B4-BE49-F238E27FC236}">
                <a16:creationId xmlns:a16="http://schemas.microsoft.com/office/drawing/2014/main" id="{3B8C3904-1F56-4A4D-8DA9-AFF9609EDC9B}"/>
              </a:ext>
            </a:extLst>
          </p:cNvPr>
          <p:cNvPicPr>
            <a:picLocks noChangeAspect="1"/>
          </p:cNvPicPr>
          <p:nvPr/>
        </p:nvPicPr>
        <p:blipFill>
          <a:blip r:embed="rId2"/>
          <a:stretch>
            <a:fillRect/>
          </a:stretch>
        </p:blipFill>
        <p:spPr>
          <a:xfrm>
            <a:off x="247650" y="0"/>
            <a:ext cx="2857500" cy="3797300"/>
          </a:xfrm>
          <a:prstGeom prst="rect">
            <a:avLst/>
          </a:prstGeom>
        </p:spPr>
      </p:pic>
    </p:spTree>
    <p:extLst>
      <p:ext uri="{BB962C8B-B14F-4D97-AF65-F5344CB8AC3E}">
        <p14:creationId xmlns:p14="http://schemas.microsoft.com/office/powerpoint/2010/main" val="10095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56D88F-2232-2D4F-90DA-703E3CF8951A}"/>
              </a:ext>
            </a:extLst>
          </p:cNvPr>
          <p:cNvSpPr txBox="1"/>
          <p:nvPr/>
        </p:nvSpPr>
        <p:spPr>
          <a:xfrm>
            <a:off x="8665029" y="1828800"/>
            <a:ext cx="1828800" cy="2031325"/>
          </a:xfrm>
          <a:prstGeom prst="rect">
            <a:avLst/>
          </a:prstGeom>
          <a:noFill/>
        </p:spPr>
        <p:txBody>
          <a:bodyPr wrap="square" rtlCol="0">
            <a:spAutoFit/>
          </a:bodyPr>
          <a:lstStyle/>
          <a:p>
            <a:r>
              <a:rPr lang="en-US" dirty="0"/>
              <a:t>Diana </a:t>
            </a:r>
            <a:r>
              <a:rPr lang="en-US" b="1" dirty="0"/>
              <a:t>Marsh</a:t>
            </a:r>
            <a:r>
              <a:rPr lang="en-US" dirty="0"/>
              <a:t> is a postdoctoral fellow at the National Anthropological Archives, NMNH Smithsonian</a:t>
            </a:r>
          </a:p>
        </p:txBody>
      </p:sp>
      <p:sp>
        <p:nvSpPr>
          <p:cNvPr id="5" name="TextBox 4">
            <a:extLst>
              <a:ext uri="{FF2B5EF4-FFF2-40B4-BE49-F238E27FC236}">
                <a16:creationId xmlns:a16="http://schemas.microsoft.com/office/drawing/2014/main" id="{49155170-1A3B-3141-80F9-D096550A66AC}"/>
              </a:ext>
            </a:extLst>
          </p:cNvPr>
          <p:cNvSpPr txBox="1"/>
          <p:nvPr/>
        </p:nvSpPr>
        <p:spPr>
          <a:xfrm>
            <a:off x="370115" y="-457199"/>
            <a:ext cx="8077199" cy="7162800"/>
          </a:xfrm>
          <a:prstGeom prst="rect">
            <a:avLst/>
          </a:prstGeom>
          <a:noFill/>
        </p:spPr>
        <p:txBody>
          <a:bodyPr wrap="square" rtlCol="0">
            <a:spAutoFit/>
          </a:bodyPr>
          <a:lstStyle/>
          <a:p>
            <a:endParaRPr lang="en-US" dirty="0"/>
          </a:p>
          <a:p>
            <a:endParaRPr lang="en-US" dirty="0"/>
          </a:p>
          <a:p>
            <a:r>
              <a:rPr lang="en-US" sz="2800" dirty="0"/>
              <a:t>“On Monuments and Racial Violence.”</a:t>
            </a:r>
          </a:p>
          <a:p>
            <a:r>
              <a:rPr lang="en-US" sz="2000" dirty="0"/>
              <a:t>Strategies:</a:t>
            </a:r>
          </a:p>
          <a:p>
            <a:r>
              <a:rPr lang="en-US" dirty="0"/>
              <a:t>1) </a:t>
            </a:r>
            <a:r>
              <a:rPr lang="en-US" sz="2800" dirty="0"/>
              <a:t>Dialogue</a:t>
            </a:r>
          </a:p>
          <a:p>
            <a:r>
              <a:rPr lang="en-US" dirty="0"/>
              <a:t>Build a new statue</a:t>
            </a:r>
          </a:p>
          <a:p>
            <a:r>
              <a:rPr lang="en-US" dirty="0"/>
              <a:t>Install provocative signage</a:t>
            </a:r>
          </a:p>
          <a:p>
            <a:endParaRPr lang="en-US" dirty="0"/>
          </a:p>
          <a:p>
            <a:r>
              <a:rPr lang="en-US" dirty="0"/>
              <a:t>2) </a:t>
            </a:r>
            <a:r>
              <a:rPr lang="en-US" sz="2800" dirty="0"/>
              <a:t>Remove </a:t>
            </a:r>
            <a:r>
              <a:rPr lang="en-US" dirty="0"/>
              <a:t>We already know about these histories</a:t>
            </a:r>
          </a:p>
          <a:p>
            <a:r>
              <a:rPr lang="en-US" dirty="0"/>
              <a:t>Decline in public health and well-being for people of color</a:t>
            </a:r>
          </a:p>
          <a:p>
            <a:r>
              <a:rPr lang="en-US" dirty="0"/>
              <a:t>Difference between the past and heritage </a:t>
            </a:r>
          </a:p>
          <a:p>
            <a:endParaRPr lang="en-US" dirty="0"/>
          </a:p>
          <a:p>
            <a:r>
              <a:rPr lang="en-US" dirty="0"/>
              <a:t>3) </a:t>
            </a:r>
            <a:r>
              <a:rPr lang="en-US" sz="3200" dirty="0"/>
              <a:t>Place monuments in museums</a:t>
            </a:r>
          </a:p>
          <a:p>
            <a:r>
              <a:rPr lang="en-US" dirty="0"/>
              <a:t>No free space</a:t>
            </a:r>
          </a:p>
          <a:p>
            <a:r>
              <a:rPr lang="en-US" dirty="0"/>
              <a:t>Jeopardize relationships with local communities RE: These pieces were essentially mass-produced propaganda of the early twentieth century</a:t>
            </a:r>
          </a:p>
          <a:p>
            <a:endParaRPr lang="en-US" dirty="0"/>
          </a:p>
          <a:p>
            <a:r>
              <a:rPr lang="en-US" dirty="0"/>
              <a:t>These monuments </a:t>
            </a:r>
            <a:r>
              <a:rPr lang="en-US" sz="2800" b="1" dirty="0"/>
              <a:t>normalize racism</a:t>
            </a:r>
            <a:r>
              <a:rPr lang="en-US" dirty="0"/>
              <a:t>, first by ignoring the Indigenous lands upon which the United States exists and second, by choosing to minimize the impact of a unique manifestation of </a:t>
            </a:r>
            <a:r>
              <a:rPr lang="en-US" sz="2800" b="1" dirty="0"/>
              <a:t>industrial capitalism </a:t>
            </a:r>
            <a:r>
              <a:rPr lang="en-US" dirty="0"/>
              <a:t>that enslaved and brutalized hundreds of thousands of people forced to come to this country.</a:t>
            </a:r>
          </a:p>
        </p:txBody>
      </p:sp>
      <p:pic>
        <p:nvPicPr>
          <p:cNvPr id="7" name="Picture 6">
            <a:extLst>
              <a:ext uri="{FF2B5EF4-FFF2-40B4-BE49-F238E27FC236}">
                <a16:creationId xmlns:a16="http://schemas.microsoft.com/office/drawing/2014/main" id="{A075970C-12F2-E348-A04C-14F0C4FD6FA7}"/>
              </a:ext>
            </a:extLst>
          </p:cNvPr>
          <p:cNvPicPr>
            <a:picLocks noChangeAspect="1"/>
          </p:cNvPicPr>
          <p:nvPr/>
        </p:nvPicPr>
        <p:blipFill>
          <a:blip r:embed="rId2"/>
          <a:stretch>
            <a:fillRect/>
          </a:stretch>
        </p:blipFill>
        <p:spPr>
          <a:xfrm>
            <a:off x="8665029" y="166612"/>
            <a:ext cx="1251857" cy="1662188"/>
          </a:xfrm>
          <a:prstGeom prst="rect">
            <a:avLst/>
          </a:prstGeom>
        </p:spPr>
      </p:pic>
      <p:pic>
        <p:nvPicPr>
          <p:cNvPr id="9" name="Picture 8">
            <a:extLst>
              <a:ext uri="{FF2B5EF4-FFF2-40B4-BE49-F238E27FC236}">
                <a16:creationId xmlns:a16="http://schemas.microsoft.com/office/drawing/2014/main" id="{EB0BB67D-8D93-464C-837B-50807FBF24AA}"/>
              </a:ext>
            </a:extLst>
          </p:cNvPr>
          <p:cNvPicPr>
            <a:picLocks noChangeAspect="1"/>
          </p:cNvPicPr>
          <p:nvPr/>
        </p:nvPicPr>
        <p:blipFill>
          <a:blip r:embed="rId3"/>
          <a:stretch>
            <a:fillRect/>
          </a:stretch>
        </p:blipFill>
        <p:spPr>
          <a:xfrm>
            <a:off x="8867322" y="3860125"/>
            <a:ext cx="1424214" cy="1424214"/>
          </a:xfrm>
          <a:prstGeom prst="rect">
            <a:avLst/>
          </a:prstGeom>
        </p:spPr>
      </p:pic>
      <p:sp>
        <p:nvSpPr>
          <p:cNvPr id="10" name="TextBox 9">
            <a:extLst>
              <a:ext uri="{FF2B5EF4-FFF2-40B4-BE49-F238E27FC236}">
                <a16:creationId xmlns:a16="http://schemas.microsoft.com/office/drawing/2014/main" id="{C0DB4256-4FE9-C24F-928A-DC70B0EBD295}"/>
              </a:ext>
            </a:extLst>
          </p:cNvPr>
          <p:cNvSpPr txBox="1"/>
          <p:nvPr/>
        </p:nvSpPr>
        <p:spPr>
          <a:xfrm>
            <a:off x="8665029" y="5298481"/>
            <a:ext cx="2649764" cy="646331"/>
          </a:xfrm>
          <a:prstGeom prst="rect">
            <a:avLst/>
          </a:prstGeom>
          <a:noFill/>
        </p:spPr>
        <p:txBody>
          <a:bodyPr wrap="square" rtlCol="0">
            <a:spAutoFit/>
          </a:bodyPr>
          <a:lstStyle/>
          <a:p>
            <a:r>
              <a:rPr lang="en-US" dirty="0"/>
              <a:t>Gwendolyn </a:t>
            </a:r>
            <a:r>
              <a:rPr lang="en-US" b="1" dirty="0"/>
              <a:t>Saul</a:t>
            </a:r>
            <a:r>
              <a:rPr lang="en-US" dirty="0"/>
              <a:t> New York State Museum.</a:t>
            </a:r>
          </a:p>
        </p:txBody>
      </p:sp>
    </p:spTree>
    <p:extLst>
      <p:ext uri="{BB962C8B-B14F-4D97-AF65-F5344CB8AC3E}">
        <p14:creationId xmlns:p14="http://schemas.microsoft.com/office/powerpoint/2010/main" val="3741602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2239</TotalTime>
  <Words>1113</Words>
  <Application>Microsoft Macintosh PowerPoint</Application>
  <PresentationFormat>Widescreen</PresentationFormat>
  <Paragraphs>76</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47</cp:revision>
  <dcterms:created xsi:type="dcterms:W3CDTF">2019-05-06T04:46:24Z</dcterms:created>
  <dcterms:modified xsi:type="dcterms:W3CDTF">2021-08-01T23:02:23Z</dcterms:modified>
</cp:coreProperties>
</file>