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6" r:id="rId2"/>
    <p:sldId id="275" r:id="rId3"/>
    <p:sldId id="267" r:id="rId4"/>
    <p:sldId id="274" r:id="rId5"/>
    <p:sldId id="277" r:id="rId6"/>
    <p:sldId id="278" r:id="rId7"/>
    <p:sldId id="258" r:id="rId8"/>
    <p:sldId id="259" r:id="rId9"/>
    <p:sldId id="260" r:id="rId10"/>
    <p:sldId id="2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43"/>
    <p:restoredTop sz="92521"/>
  </p:normalViewPr>
  <p:slideViewPr>
    <p:cSldViewPr snapToGrid="0" snapToObjects="1">
      <p:cViewPr varScale="1">
        <p:scale>
          <a:sx n="96" d="100"/>
          <a:sy n="96" d="100"/>
        </p:scale>
        <p:origin x="8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50EF-5884-3949-BD27-82C74B1828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6E3390-76E5-8342-BFE2-27E6986C00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ECB59-FA0C-E143-8C21-073E0A9AD025}"/>
              </a:ext>
            </a:extLst>
          </p:cNvPr>
          <p:cNvSpPr>
            <a:spLocks noGrp="1"/>
          </p:cNvSpPr>
          <p:nvPr>
            <p:ph type="dt" sz="half" idx="10"/>
          </p:nvPr>
        </p:nvSpPr>
        <p:spPr/>
        <p:txBody>
          <a:bodyPr/>
          <a:lstStyle/>
          <a:p>
            <a:fld id="{21440BF6-76D3-AD48-91E3-604A634BF153}" type="datetimeFigureOut">
              <a:rPr lang="en-US" smtClean="0"/>
              <a:t>8/1/21</a:t>
            </a:fld>
            <a:endParaRPr lang="en-US"/>
          </a:p>
        </p:txBody>
      </p:sp>
      <p:sp>
        <p:nvSpPr>
          <p:cNvPr id="5" name="Footer Placeholder 4">
            <a:extLst>
              <a:ext uri="{FF2B5EF4-FFF2-40B4-BE49-F238E27FC236}">
                <a16:creationId xmlns:a16="http://schemas.microsoft.com/office/drawing/2014/main" id="{F7B134FC-EAEF-154A-BE2B-9CDDC0F9A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B8BA3-F4E2-3D43-B746-AFCA86F67DCF}"/>
              </a:ext>
            </a:extLst>
          </p:cNvPr>
          <p:cNvSpPr>
            <a:spLocks noGrp="1"/>
          </p:cNvSpPr>
          <p:nvPr>
            <p:ph type="sldNum" sz="quarter" idx="12"/>
          </p:nvPr>
        </p:nvSpPr>
        <p:spPr/>
        <p:txBody>
          <a:bodyPr/>
          <a:lstStyle/>
          <a:p>
            <a:fld id="{9F2AEACC-BEB8-3F43-8DEE-182484755B34}" type="slidenum">
              <a:rPr lang="en-US" smtClean="0"/>
              <a:t>‹#›</a:t>
            </a:fld>
            <a:endParaRPr lang="en-US"/>
          </a:p>
        </p:txBody>
      </p:sp>
    </p:spTree>
    <p:extLst>
      <p:ext uri="{BB962C8B-B14F-4D97-AF65-F5344CB8AC3E}">
        <p14:creationId xmlns:p14="http://schemas.microsoft.com/office/powerpoint/2010/main" val="388854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D10B-E914-724F-A4A3-2DD48C35CD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1906C4-48BB-A34F-9FB7-AE6CD33894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D731E-FEE3-F845-B7F8-BFDEEA670CDA}"/>
              </a:ext>
            </a:extLst>
          </p:cNvPr>
          <p:cNvSpPr>
            <a:spLocks noGrp="1"/>
          </p:cNvSpPr>
          <p:nvPr>
            <p:ph type="dt" sz="half" idx="10"/>
          </p:nvPr>
        </p:nvSpPr>
        <p:spPr/>
        <p:txBody>
          <a:bodyPr/>
          <a:lstStyle/>
          <a:p>
            <a:fld id="{21440BF6-76D3-AD48-91E3-604A634BF153}" type="datetimeFigureOut">
              <a:rPr lang="en-US" smtClean="0"/>
              <a:t>8/1/21</a:t>
            </a:fld>
            <a:endParaRPr lang="en-US"/>
          </a:p>
        </p:txBody>
      </p:sp>
      <p:sp>
        <p:nvSpPr>
          <p:cNvPr id="5" name="Footer Placeholder 4">
            <a:extLst>
              <a:ext uri="{FF2B5EF4-FFF2-40B4-BE49-F238E27FC236}">
                <a16:creationId xmlns:a16="http://schemas.microsoft.com/office/drawing/2014/main" id="{6CE6C505-45BE-9541-9704-C780A3870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728B3-AFAC-9447-ACF8-5D609B00B9AC}"/>
              </a:ext>
            </a:extLst>
          </p:cNvPr>
          <p:cNvSpPr>
            <a:spLocks noGrp="1"/>
          </p:cNvSpPr>
          <p:nvPr>
            <p:ph type="sldNum" sz="quarter" idx="12"/>
          </p:nvPr>
        </p:nvSpPr>
        <p:spPr/>
        <p:txBody>
          <a:bodyPr/>
          <a:lstStyle/>
          <a:p>
            <a:fld id="{9F2AEACC-BEB8-3F43-8DEE-182484755B34}" type="slidenum">
              <a:rPr lang="en-US" smtClean="0"/>
              <a:t>‹#›</a:t>
            </a:fld>
            <a:endParaRPr lang="en-US"/>
          </a:p>
        </p:txBody>
      </p:sp>
    </p:spTree>
    <p:extLst>
      <p:ext uri="{BB962C8B-B14F-4D97-AF65-F5344CB8AC3E}">
        <p14:creationId xmlns:p14="http://schemas.microsoft.com/office/powerpoint/2010/main" val="106515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ABDD57-945E-0F47-BCE5-3AA8C40A4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F5B478-F160-394D-8430-504044123FF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472E7-9C37-BA42-AEE6-B88C1AD94439}"/>
              </a:ext>
            </a:extLst>
          </p:cNvPr>
          <p:cNvSpPr>
            <a:spLocks noGrp="1"/>
          </p:cNvSpPr>
          <p:nvPr>
            <p:ph type="dt" sz="half" idx="10"/>
          </p:nvPr>
        </p:nvSpPr>
        <p:spPr/>
        <p:txBody>
          <a:bodyPr/>
          <a:lstStyle/>
          <a:p>
            <a:fld id="{21440BF6-76D3-AD48-91E3-604A634BF153}" type="datetimeFigureOut">
              <a:rPr lang="en-US" smtClean="0"/>
              <a:t>8/1/21</a:t>
            </a:fld>
            <a:endParaRPr lang="en-US"/>
          </a:p>
        </p:txBody>
      </p:sp>
      <p:sp>
        <p:nvSpPr>
          <p:cNvPr id="5" name="Footer Placeholder 4">
            <a:extLst>
              <a:ext uri="{FF2B5EF4-FFF2-40B4-BE49-F238E27FC236}">
                <a16:creationId xmlns:a16="http://schemas.microsoft.com/office/drawing/2014/main" id="{0B32D46B-B799-7247-80D4-84DAB79B4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4324B-9EF8-1244-A33E-CA03EA116638}"/>
              </a:ext>
            </a:extLst>
          </p:cNvPr>
          <p:cNvSpPr>
            <a:spLocks noGrp="1"/>
          </p:cNvSpPr>
          <p:nvPr>
            <p:ph type="sldNum" sz="quarter" idx="12"/>
          </p:nvPr>
        </p:nvSpPr>
        <p:spPr/>
        <p:txBody>
          <a:bodyPr/>
          <a:lstStyle/>
          <a:p>
            <a:fld id="{9F2AEACC-BEB8-3F43-8DEE-182484755B34}" type="slidenum">
              <a:rPr lang="en-US" smtClean="0"/>
              <a:t>‹#›</a:t>
            </a:fld>
            <a:endParaRPr lang="en-US"/>
          </a:p>
        </p:txBody>
      </p:sp>
    </p:spTree>
    <p:extLst>
      <p:ext uri="{BB962C8B-B14F-4D97-AF65-F5344CB8AC3E}">
        <p14:creationId xmlns:p14="http://schemas.microsoft.com/office/powerpoint/2010/main" val="242943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8CC7-6636-1B43-A10D-77EA874078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AF9CEB-6B69-E443-A499-1C657E7EED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2BDA5-C7B8-DD48-B3AC-EE2C5C8BD092}"/>
              </a:ext>
            </a:extLst>
          </p:cNvPr>
          <p:cNvSpPr>
            <a:spLocks noGrp="1"/>
          </p:cNvSpPr>
          <p:nvPr>
            <p:ph type="dt" sz="half" idx="10"/>
          </p:nvPr>
        </p:nvSpPr>
        <p:spPr/>
        <p:txBody>
          <a:bodyPr/>
          <a:lstStyle/>
          <a:p>
            <a:fld id="{21440BF6-76D3-AD48-91E3-604A634BF153}" type="datetimeFigureOut">
              <a:rPr lang="en-US" smtClean="0"/>
              <a:t>8/1/21</a:t>
            </a:fld>
            <a:endParaRPr lang="en-US"/>
          </a:p>
        </p:txBody>
      </p:sp>
      <p:sp>
        <p:nvSpPr>
          <p:cNvPr id="5" name="Footer Placeholder 4">
            <a:extLst>
              <a:ext uri="{FF2B5EF4-FFF2-40B4-BE49-F238E27FC236}">
                <a16:creationId xmlns:a16="http://schemas.microsoft.com/office/drawing/2014/main" id="{AA2812EA-8552-DB45-875F-12388C01A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86D6C4-7020-9F4B-9E08-D30CA469A057}"/>
              </a:ext>
            </a:extLst>
          </p:cNvPr>
          <p:cNvSpPr>
            <a:spLocks noGrp="1"/>
          </p:cNvSpPr>
          <p:nvPr>
            <p:ph type="sldNum" sz="quarter" idx="12"/>
          </p:nvPr>
        </p:nvSpPr>
        <p:spPr/>
        <p:txBody>
          <a:bodyPr/>
          <a:lstStyle/>
          <a:p>
            <a:fld id="{9F2AEACC-BEB8-3F43-8DEE-182484755B34}" type="slidenum">
              <a:rPr lang="en-US" smtClean="0"/>
              <a:t>‹#›</a:t>
            </a:fld>
            <a:endParaRPr lang="en-US"/>
          </a:p>
        </p:txBody>
      </p:sp>
    </p:spTree>
    <p:extLst>
      <p:ext uri="{BB962C8B-B14F-4D97-AF65-F5344CB8AC3E}">
        <p14:creationId xmlns:p14="http://schemas.microsoft.com/office/powerpoint/2010/main" val="1361448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8E6AE-6AAA-BE44-833B-2C97704549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6F49AD-2D62-9D48-9256-0F7D3F940E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43157B-47F4-6848-AED6-ED2FC919A1FE}"/>
              </a:ext>
            </a:extLst>
          </p:cNvPr>
          <p:cNvSpPr>
            <a:spLocks noGrp="1"/>
          </p:cNvSpPr>
          <p:nvPr>
            <p:ph type="dt" sz="half" idx="10"/>
          </p:nvPr>
        </p:nvSpPr>
        <p:spPr/>
        <p:txBody>
          <a:bodyPr/>
          <a:lstStyle/>
          <a:p>
            <a:fld id="{21440BF6-76D3-AD48-91E3-604A634BF153}" type="datetimeFigureOut">
              <a:rPr lang="en-US" smtClean="0"/>
              <a:t>8/1/21</a:t>
            </a:fld>
            <a:endParaRPr lang="en-US"/>
          </a:p>
        </p:txBody>
      </p:sp>
      <p:sp>
        <p:nvSpPr>
          <p:cNvPr id="5" name="Footer Placeholder 4">
            <a:extLst>
              <a:ext uri="{FF2B5EF4-FFF2-40B4-BE49-F238E27FC236}">
                <a16:creationId xmlns:a16="http://schemas.microsoft.com/office/drawing/2014/main" id="{023AC1DC-4449-1947-A0B0-E2C70E8B3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92A3D6-39EB-A341-9437-432D72DAD56F}"/>
              </a:ext>
            </a:extLst>
          </p:cNvPr>
          <p:cNvSpPr>
            <a:spLocks noGrp="1"/>
          </p:cNvSpPr>
          <p:nvPr>
            <p:ph type="sldNum" sz="quarter" idx="12"/>
          </p:nvPr>
        </p:nvSpPr>
        <p:spPr/>
        <p:txBody>
          <a:bodyPr/>
          <a:lstStyle/>
          <a:p>
            <a:fld id="{9F2AEACC-BEB8-3F43-8DEE-182484755B34}" type="slidenum">
              <a:rPr lang="en-US" smtClean="0"/>
              <a:t>‹#›</a:t>
            </a:fld>
            <a:endParaRPr lang="en-US"/>
          </a:p>
        </p:txBody>
      </p:sp>
    </p:spTree>
    <p:extLst>
      <p:ext uri="{BB962C8B-B14F-4D97-AF65-F5344CB8AC3E}">
        <p14:creationId xmlns:p14="http://schemas.microsoft.com/office/powerpoint/2010/main" val="190677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2B33E-887E-3646-9D2F-09EA4C2BAA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BE8505-439C-BF43-B771-84167CA0F1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61798B-E84D-9740-8DD4-68B0807113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901D07-1FCB-434B-8D74-35AFA75F9CD2}"/>
              </a:ext>
            </a:extLst>
          </p:cNvPr>
          <p:cNvSpPr>
            <a:spLocks noGrp="1"/>
          </p:cNvSpPr>
          <p:nvPr>
            <p:ph type="dt" sz="half" idx="10"/>
          </p:nvPr>
        </p:nvSpPr>
        <p:spPr/>
        <p:txBody>
          <a:bodyPr/>
          <a:lstStyle/>
          <a:p>
            <a:fld id="{21440BF6-76D3-AD48-91E3-604A634BF153}" type="datetimeFigureOut">
              <a:rPr lang="en-US" smtClean="0"/>
              <a:t>8/1/21</a:t>
            </a:fld>
            <a:endParaRPr lang="en-US"/>
          </a:p>
        </p:txBody>
      </p:sp>
      <p:sp>
        <p:nvSpPr>
          <p:cNvPr id="6" name="Footer Placeholder 5">
            <a:extLst>
              <a:ext uri="{FF2B5EF4-FFF2-40B4-BE49-F238E27FC236}">
                <a16:creationId xmlns:a16="http://schemas.microsoft.com/office/drawing/2014/main" id="{1DEED0A8-1B82-0642-82CC-F09E527A0A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79C40-C051-B542-A4C9-4E356A0997B7}"/>
              </a:ext>
            </a:extLst>
          </p:cNvPr>
          <p:cNvSpPr>
            <a:spLocks noGrp="1"/>
          </p:cNvSpPr>
          <p:nvPr>
            <p:ph type="sldNum" sz="quarter" idx="12"/>
          </p:nvPr>
        </p:nvSpPr>
        <p:spPr/>
        <p:txBody>
          <a:bodyPr/>
          <a:lstStyle/>
          <a:p>
            <a:fld id="{9F2AEACC-BEB8-3F43-8DEE-182484755B34}" type="slidenum">
              <a:rPr lang="en-US" smtClean="0"/>
              <a:t>‹#›</a:t>
            </a:fld>
            <a:endParaRPr lang="en-US"/>
          </a:p>
        </p:txBody>
      </p:sp>
    </p:spTree>
    <p:extLst>
      <p:ext uri="{BB962C8B-B14F-4D97-AF65-F5344CB8AC3E}">
        <p14:creationId xmlns:p14="http://schemas.microsoft.com/office/powerpoint/2010/main" val="151799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7ADE-32D0-6E47-AE06-04924EA2EE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2E376A-C8CF-8440-A63F-3212208731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A71EFC-8BDD-BF4E-87C4-61913CDCB2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8ECE28-64E9-A345-844F-12FF154078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C3785B-D5F6-834F-9CE6-201B8F32B3E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A6E0DE-B40F-6741-AEA1-B0399F766A37}"/>
              </a:ext>
            </a:extLst>
          </p:cNvPr>
          <p:cNvSpPr>
            <a:spLocks noGrp="1"/>
          </p:cNvSpPr>
          <p:nvPr>
            <p:ph type="dt" sz="half" idx="10"/>
          </p:nvPr>
        </p:nvSpPr>
        <p:spPr/>
        <p:txBody>
          <a:bodyPr/>
          <a:lstStyle/>
          <a:p>
            <a:fld id="{21440BF6-76D3-AD48-91E3-604A634BF153}" type="datetimeFigureOut">
              <a:rPr lang="en-US" smtClean="0"/>
              <a:t>8/1/21</a:t>
            </a:fld>
            <a:endParaRPr lang="en-US"/>
          </a:p>
        </p:txBody>
      </p:sp>
      <p:sp>
        <p:nvSpPr>
          <p:cNvPr id="8" name="Footer Placeholder 7">
            <a:extLst>
              <a:ext uri="{FF2B5EF4-FFF2-40B4-BE49-F238E27FC236}">
                <a16:creationId xmlns:a16="http://schemas.microsoft.com/office/drawing/2014/main" id="{D8E91701-8B03-1A46-A66C-A1C552E676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1DFD47-350F-9F41-B6BD-16FA53E76618}"/>
              </a:ext>
            </a:extLst>
          </p:cNvPr>
          <p:cNvSpPr>
            <a:spLocks noGrp="1"/>
          </p:cNvSpPr>
          <p:nvPr>
            <p:ph type="sldNum" sz="quarter" idx="12"/>
          </p:nvPr>
        </p:nvSpPr>
        <p:spPr/>
        <p:txBody>
          <a:bodyPr/>
          <a:lstStyle/>
          <a:p>
            <a:fld id="{9F2AEACC-BEB8-3F43-8DEE-182484755B34}" type="slidenum">
              <a:rPr lang="en-US" smtClean="0"/>
              <a:t>‹#›</a:t>
            </a:fld>
            <a:endParaRPr lang="en-US"/>
          </a:p>
        </p:txBody>
      </p:sp>
    </p:spTree>
    <p:extLst>
      <p:ext uri="{BB962C8B-B14F-4D97-AF65-F5344CB8AC3E}">
        <p14:creationId xmlns:p14="http://schemas.microsoft.com/office/powerpoint/2010/main" val="181757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F913-3897-5C42-B477-7E51377D53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765ABE-85CC-4C41-A27A-E85C128B746C}"/>
              </a:ext>
            </a:extLst>
          </p:cNvPr>
          <p:cNvSpPr>
            <a:spLocks noGrp="1"/>
          </p:cNvSpPr>
          <p:nvPr>
            <p:ph type="dt" sz="half" idx="10"/>
          </p:nvPr>
        </p:nvSpPr>
        <p:spPr/>
        <p:txBody>
          <a:bodyPr/>
          <a:lstStyle/>
          <a:p>
            <a:fld id="{21440BF6-76D3-AD48-91E3-604A634BF153}" type="datetimeFigureOut">
              <a:rPr lang="en-US" smtClean="0"/>
              <a:t>8/1/21</a:t>
            </a:fld>
            <a:endParaRPr lang="en-US"/>
          </a:p>
        </p:txBody>
      </p:sp>
      <p:sp>
        <p:nvSpPr>
          <p:cNvPr id="4" name="Footer Placeholder 3">
            <a:extLst>
              <a:ext uri="{FF2B5EF4-FFF2-40B4-BE49-F238E27FC236}">
                <a16:creationId xmlns:a16="http://schemas.microsoft.com/office/drawing/2014/main" id="{C0E6D101-ED48-6D4F-A251-F5001581F8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16F481-22CA-3644-940A-BB9BBDFC7386}"/>
              </a:ext>
            </a:extLst>
          </p:cNvPr>
          <p:cNvSpPr>
            <a:spLocks noGrp="1"/>
          </p:cNvSpPr>
          <p:nvPr>
            <p:ph type="sldNum" sz="quarter" idx="12"/>
          </p:nvPr>
        </p:nvSpPr>
        <p:spPr/>
        <p:txBody>
          <a:bodyPr/>
          <a:lstStyle/>
          <a:p>
            <a:fld id="{9F2AEACC-BEB8-3F43-8DEE-182484755B34}" type="slidenum">
              <a:rPr lang="en-US" smtClean="0"/>
              <a:t>‹#›</a:t>
            </a:fld>
            <a:endParaRPr lang="en-US"/>
          </a:p>
        </p:txBody>
      </p:sp>
    </p:spTree>
    <p:extLst>
      <p:ext uri="{BB962C8B-B14F-4D97-AF65-F5344CB8AC3E}">
        <p14:creationId xmlns:p14="http://schemas.microsoft.com/office/powerpoint/2010/main" val="180870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82B152-6451-1C40-898A-C9B052C57DE7}"/>
              </a:ext>
            </a:extLst>
          </p:cNvPr>
          <p:cNvSpPr>
            <a:spLocks noGrp="1"/>
          </p:cNvSpPr>
          <p:nvPr>
            <p:ph type="dt" sz="half" idx="10"/>
          </p:nvPr>
        </p:nvSpPr>
        <p:spPr/>
        <p:txBody>
          <a:bodyPr/>
          <a:lstStyle/>
          <a:p>
            <a:fld id="{21440BF6-76D3-AD48-91E3-604A634BF153}" type="datetimeFigureOut">
              <a:rPr lang="en-US" smtClean="0"/>
              <a:t>8/1/21</a:t>
            </a:fld>
            <a:endParaRPr lang="en-US"/>
          </a:p>
        </p:txBody>
      </p:sp>
      <p:sp>
        <p:nvSpPr>
          <p:cNvPr id="3" name="Footer Placeholder 2">
            <a:extLst>
              <a:ext uri="{FF2B5EF4-FFF2-40B4-BE49-F238E27FC236}">
                <a16:creationId xmlns:a16="http://schemas.microsoft.com/office/drawing/2014/main" id="{D94010DA-AE0F-6C49-9856-0894C75960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D3FDBB-A029-6844-BA43-CA2F6FFDBF26}"/>
              </a:ext>
            </a:extLst>
          </p:cNvPr>
          <p:cNvSpPr>
            <a:spLocks noGrp="1"/>
          </p:cNvSpPr>
          <p:nvPr>
            <p:ph type="sldNum" sz="quarter" idx="12"/>
          </p:nvPr>
        </p:nvSpPr>
        <p:spPr/>
        <p:txBody>
          <a:bodyPr/>
          <a:lstStyle/>
          <a:p>
            <a:fld id="{9F2AEACC-BEB8-3F43-8DEE-182484755B34}" type="slidenum">
              <a:rPr lang="en-US" smtClean="0"/>
              <a:t>‹#›</a:t>
            </a:fld>
            <a:endParaRPr lang="en-US"/>
          </a:p>
        </p:txBody>
      </p:sp>
    </p:spTree>
    <p:extLst>
      <p:ext uri="{BB962C8B-B14F-4D97-AF65-F5344CB8AC3E}">
        <p14:creationId xmlns:p14="http://schemas.microsoft.com/office/powerpoint/2010/main" val="302749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FFB4-36C4-4C46-83B0-4C795A43E0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78EB8-C821-7947-80C5-4AB8518FF0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438023-B71A-894E-AA48-125A5FBCB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BDD0DC-E65E-594D-8B08-EF70AB3A68DC}"/>
              </a:ext>
            </a:extLst>
          </p:cNvPr>
          <p:cNvSpPr>
            <a:spLocks noGrp="1"/>
          </p:cNvSpPr>
          <p:nvPr>
            <p:ph type="dt" sz="half" idx="10"/>
          </p:nvPr>
        </p:nvSpPr>
        <p:spPr/>
        <p:txBody>
          <a:bodyPr/>
          <a:lstStyle/>
          <a:p>
            <a:fld id="{21440BF6-76D3-AD48-91E3-604A634BF153}" type="datetimeFigureOut">
              <a:rPr lang="en-US" smtClean="0"/>
              <a:t>8/1/21</a:t>
            </a:fld>
            <a:endParaRPr lang="en-US"/>
          </a:p>
        </p:txBody>
      </p:sp>
      <p:sp>
        <p:nvSpPr>
          <p:cNvPr id="6" name="Footer Placeholder 5">
            <a:extLst>
              <a:ext uri="{FF2B5EF4-FFF2-40B4-BE49-F238E27FC236}">
                <a16:creationId xmlns:a16="http://schemas.microsoft.com/office/drawing/2014/main" id="{EFFE7737-376B-914D-A24A-D440F4E567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25C5D-847B-4C4D-8954-EDF51294AA66}"/>
              </a:ext>
            </a:extLst>
          </p:cNvPr>
          <p:cNvSpPr>
            <a:spLocks noGrp="1"/>
          </p:cNvSpPr>
          <p:nvPr>
            <p:ph type="sldNum" sz="quarter" idx="12"/>
          </p:nvPr>
        </p:nvSpPr>
        <p:spPr/>
        <p:txBody>
          <a:bodyPr/>
          <a:lstStyle/>
          <a:p>
            <a:fld id="{9F2AEACC-BEB8-3F43-8DEE-182484755B34}" type="slidenum">
              <a:rPr lang="en-US" smtClean="0"/>
              <a:t>‹#›</a:t>
            </a:fld>
            <a:endParaRPr lang="en-US"/>
          </a:p>
        </p:txBody>
      </p:sp>
    </p:spTree>
    <p:extLst>
      <p:ext uri="{BB962C8B-B14F-4D97-AF65-F5344CB8AC3E}">
        <p14:creationId xmlns:p14="http://schemas.microsoft.com/office/powerpoint/2010/main" val="28471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3154-FEDC-A446-B2AD-CDE6A75FE5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CAEB49-B4A7-8B41-8753-76A3576D4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C4AA66-44BB-9B49-9DE6-FB29BE9D0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B7082B-B62B-FB4E-B1BA-AA1761BE874F}"/>
              </a:ext>
            </a:extLst>
          </p:cNvPr>
          <p:cNvSpPr>
            <a:spLocks noGrp="1"/>
          </p:cNvSpPr>
          <p:nvPr>
            <p:ph type="dt" sz="half" idx="10"/>
          </p:nvPr>
        </p:nvSpPr>
        <p:spPr/>
        <p:txBody>
          <a:bodyPr/>
          <a:lstStyle/>
          <a:p>
            <a:fld id="{21440BF6-76D3-AD48-91E3-604A634BF153}" type="datetimeFigureOut">
              <a:rPr lang="en-US" smtClean="0"/>
              <a:t>8/1/21</a:t>
            </a:fld>
            <a:endParaRPr lang="en-US"/>
          </a:p>
        </p:txBody>
      </p:sp>
      <p:sp>
        <p:nvSpPr>
          <p:cNvPr id="6" name="Footer Placeholder 5">
            <a:extLst>
              <a:ext uri="{FF2B5EF4-FFF2-40B4-BE49-F238E27FC236}">
                <a16:creationId xmlns:a16="http://schemas.microsoft.com/office/drawing/2014/main" id="{68A5480F-A72A-F045-BB26-9FBEEA6615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C48B57-18B9-4B4F-AB24-03BA4ABB2813}"/>
              </a:ext>
            </a:extLst>
          </p:cNvPr>
          <p:cNvSpPr>
            <a:spLocks noGrp="1"/>
          </p:cNvSpPr>
          <p:nvPr>
            <p:ph type="sldNum" sz="quarter" idx="12"/>
          </p:nvPr>
        </p:nvSpPr>
        <p:spPr/>
        <p:txBody>
          <a:bodyPr/>
          <a:lstStyle/>
          <a:p>
            <a:fld id="{9F2AEACC-BEB8-3F43-8DEE-182484755B34}" type="slidenum">
              <a:rPr lang="en-US" smtClean="0"/>
              <a:t>‹#›</a:t>
            </a:fld>
            <a:endParaRPr lang="en-US"/>
          </a:p>
        </p:txBody>
      </p:sp>
    </p:spTree>
    <p:extLst>
      <p:ext uri="{BB962C8B-B14F-4D97-AF65-F5344CB8AC3E}">
        <p14:creationId xmlns:p14="http://schemas.microsoft.com/office/powerpoint/2010/main" val="169654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92B7EA-FA99-854E-B965-83D4BBAFA5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69961A-5976-F54C-9FB4-C252A57323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CD8AC-F4A3-3948-8070-0E67642620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40BF6-76D3-AD48-91E3-604A634BF153}" type="datetimeFigureOut">
              <a:rPr lang="en-US" smtClean="0"/>
              <a:t>8/1/21</a:t>
            </a:fld>
            <a:endParaRPr lang="en-US"/>
          </a:p>
        </p:txBody>
      </p:sp>
      <p:sp>
        <p:nvSpPr>
          <p:cNvPr id="5" name="Footer Placeholder 4">
            <a:extLst>
              <a:ext uri="{FF2B5EF4-FFF2-40B4-BE49-F238E27FC236}">
                <a16:creationId xmlns:a16="http://schemas.microsoft.com/office/drawing/2014/main" id="{CF5C9385-83BF-3840-B288-4219BACC08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68D562-7813-AA44-BBFD-C75A12CD73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AEACC-BEB8-3F43-8DEE-182484755B34}" type="slidenum">
              <a:rPr lang="en-US" smtClean="0"/>
              <a:t>‹#›</a:t>
            </a:fld>
            <a:endParaRPr lang="en-US"/>
          </a:p>
        </p:txBody>
      </p:sp>
    </p:spTree>
    <p:extLst>
      <p:ext uri="{BB962C8B-B14F-4D97-AF65-F5344CB8AC3E}">
        <p14:creationId xmlns:p14="http://schemas.microsoft.com/office/powerpoint/2010/main" val="2460046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odcasts.ox.ac.uk/terra-foundation-lectures-american-art-2019-contest-images-american-art-culture-war-4"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channel/UCn8zNIfYAQNdrFRrr8oibK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vox.com/2019/4/26/18517980/trump-unite-the-right-racism-defense-charlottesvill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bc29.com/story/35932530/cpd-vandalism-of-lee-statue-not-caught-on-surveillance-camera"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www.nbc29.com/story/34952736/groups-file-lawsuit-to-stop-removal-of-confederate-statues" TargetMode="External"/><Relationship Id="rId4" Type="http://schemas.openxmlformats.org/officeDocument/2006/relationships/hyperlink" Target="http://www.nbc29.com/story/39885076/statues-court-1-31-2019"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nytimes.com/2019/05/27/nyregion/hamptons-shinnecock-billboard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youtube.com/watch?v=-ipVqEHlsl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749E53-8486-B349-8D05-0EE579C6E887}"/>
              </a:ext>
            </a:extLst>
          </p:cNvPr>
          <p:cNvSpPr txBox="1"/>
          <p:nvPr/>
        </p:nvSpPr>
        <p:spPr>
          <a:xfrm>
            <a:off x="870857" y="5225141"/>
            <a:ext cx="5457964" cy="307777"/>
          </a:xfrm>
          <a:prstGeom prst="rect">
            <a:avLst/>
          </a:prstGeom>
          <a:noFill/>
        </p:spPr>
        <p:txBody>
          <a:bodyPr wrap="square" rtlCol="0">
            <a:spAutoFit/>
          </a:bodyPr>
          <a:lstStyle/>
          <a:p>
            <a:r>
              <a:rPr lang="en-US" sz="1400" dirty="0"/>
              <a:t>https://</a:t>
            </a:r>
            <a:r>
              <a:rPr lang="en-US" sz="1400" dirty="0" err="1"/>
              <a:t>www.youtube.com</a:t>
            </a:r>
            <a:r>
              <a:rPr lang="en-US" sz="1400" dirty="0"/>
              <a:t>/</a:t>
            </a:r>
            <a:r>
              <a:rPr lang="en-US" sz="1400" dirty="0" err="1"/>
              <a:t>watch?time_continue</a:t>
            </a:r>
            <a:r>
              <a:rPr lang="en-US" sz="1400" dirty="0"/>
              <a:t>=9&amp;v=VbOU2fTg6cI</a:t>
            </a:r>
          </a:p>
        </p:txBody>
      </p:sp>
      <p:pic>
        <p:nvPicPr>
          <p:cNvPr id="6" name="Picture 5">
            <a:extLst>
              <a:ext uri="{FF2B5EF4-FFF2-40B4-BE49-F238E27FC236}">
                <a16:creationId xmlns:a16="http://schemas.microsoft.com/office/drawing/2014/main" id="{46C5E3EC-C87D-634B-93ED-11BDEA82894D}"/>
              </a:ext>
            </a:extLst>
          </p:cNvPr>
          <p:cNvPicPr>
            <a:picLocks noChangeAspect="1"/>
          </p:cNvPicPr>
          <p:nvPr/>
        </p:nvPicPr>
        <p:blipFill>
          <a:blip r:embed="rId2"/>
          <a:stretch>
            <a:fillRect/>
          </a:stretch>
        </p:blipFill>
        <p:spPr>
          <a:xfrm>
            <a:off x="609600" y="525804"/>
            <a:ext cx="5457964" cy="4438081"/>
          </a:xfrm>
          <a:prstGeom prst="rect">
            <a:avLst/>
          </a:prstGeom>
        </p:spPr>
      </p:pic>
      <p:sp>
        <p:nvSpPr>
          <p:cNvPr id="7" name="TextBox 6">
            <a:extLst>
              <a:ext uri="{FF2B5EF4-FFF2-40B4-BE49-F238E27FC236}">
                <a16:creationId xmlns:a16="http://schemas.microsoft.com/office/drawing/2014/main" id="{708E939C-2DA5-0444-A77A-55E3BC2D50EF}"/>
              </a:ext>
            </a:extLst>
          </p:cNvPr>
          <p:cNvSpPr txBox="1"/>
          <p:nvPr/>
        </p:nvSpPr>
        <p:spPr>
          <a:xfrm>
            <a:off x="870857" y="5747657"/>
            <a:ext cx="9927772" cy="830997"/>
          </a:xfrm>
          <a:prstGeom prst="rect">
            <a:avLst/>
          </a:prstGeom>
          <a:noFill/>
        </p:spPr>
        <p:txBody>
          <a:bodyPr wrap="square" rtlCol="0">
            <a:spAutoFit/>
          </a:bodyPr>
          <a:lstStyle/>
          <a:p>
            <a:r>
              <a:rPr lang="en-US" sz="2400" dirty="0"/>
              <a:t>April 25, 2019 Biden Announces Candidacy for Presidential Election</a:t>
            </a:r>
          </a:p>
          <a:p>
            <a:r>
              <a:rPr lang="en-US" sz="2400" dirty="0"/>
              <a:t>“We are in the battle for the soul of this nation.”</a:t>
            </a:r>
          </a:p>
        </p:txBody>
      </p:sp>
      <p:sp>
        <p:nvSpPr>
          <p:cNvPr id="8" name="TextBox 7">
            <a:extLst>
              <a:ext uri="{FF2B5EF4-FFF2-40B4-BE49-F238E27FC236}">
                <a16:creationId xmlns:a16="http://schemas.microsoft.com/office/drawing/2014/main" id="{6F8E73A8-6B93-2D4B-992A-EC17474F1617}"/>
              </a:ext>
            </a:extLst>
          </p:cNvPr>
          <p:cNvSpPr txBox="1"/>
          <p:nvPr/>
        </p:nvSpPr>
        <p:spPr>
          <a:xfrm>
            <a:off x="6966857" y="525804"/>
            <a:ext cx="4789714" cy="3693319"/>
          </a:xfrm>
          <a:prstGeom prst="rect">
            <a:avLst/>
          </a:prstGeom>
          <a:noFill/>
        </p:spPr>
        <p:txBody>
          <a:bodyPr wrap="square" rtlCol="0">
            <a:spAutoFit/>
          </a:bodyPr>
          <a:lstStyle/>
          <a:p>
            <a:pPr fontAlgn="base"/>
            <a:r>
              <a:rPr lang="en-US" cap="all" dirty="0"/>
              <a:t>ALEXANDER BURNS, NATIONAL POLITICAL CORRESPONDENT:</a:t>
            </a:r>
          </a:p>
          <a:p>
            <a:pPr fontAlgn="base"/>
            <a:r>
              <a:rPr lang="en-US" b="1" i="1" dirty="0"/>
              <a:t>This is some of the starkest language we have heard from any Democratic candidate regarding Mr. Trump and the hard-right nationalists who make up part of his base — references to Nazis and the Klan, and to forces that were on the march in 1930s Europe. Mr. Biden is using his age to his advantage here, presenting himself as a voice of historical authority, and situating the 2020 race in a much longer timeline.</a:t>
            </a:r>
            <a:endParaRPr lang="en-US" dirty="0"/>
          </a:p>
          <a:p>
            <a:r>
              <a:rPr lang="en-US" dirty="0"/>
              <a:t>https://</a:t>
            </a:r>
            <a:r>
              <a:rPr lang="en-US" dirty="0" err="1"/>
              <a:t>www.nytimes.com</a:t>
            </a:r>
            <a:r>
              <a:rPr lang="en-US" dirty="0"/>
              <a:t>/2019/04/25/us/politics/</a:t>
            </a:r>
            <a:r>
              <a:rPr lang="en-US" dirty="0" err="1"/>
              <a:t>biden</a:t>
            </a:r>
            <a:r>
              <a:rPr lang="en-US" dirty="0"/>
              <a:t>-campaign-video-</a:t>
            </a:r>
            <a:r>
              <a:rPr lang="en-US" dirty="0" err="1"/>
              <a:t>announcement.html</a:t>
            </a:r>
            <a:endParaRPr lang="en-US" dirty="0"/>
          </a:p>
        </p:txBody>
      </p:sp>
    </p:spTree>
    <p:extLst>
      <p:ext uri="{BB962C8B-B14F-4D97-AF65-F5344CB8AC3E}">
        <p14:creationId xmlns:p14="http://schemas.microsoft.com/office/powerpoint/2010/main" val="350459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CF50B2-A122-7C47-B0D4-7F7E4C83DFF5}"/>
              </a:ext>
            </a:extLst>
          </p:cNvPr>
          <p:cNvPicPr>
            <a:picLocks noChangeAspect="1"/>
          </p:cNvPicPr>
          <p:nvPr/>
        </p:nvPicPr>
        <p:blipFill>
          <a:blip r:embed="rId2"/>
          <a:stretch>
            <a:fillRect/>
          </a:stretch>
        </p:blipFill>
        <p:spPr>
          <a:xfrm>
            <a:off x="3101008" y="335630"/>
            <a:ext cx="5811517" cy="4905604"/>
          </a:xfrm>
          <a:prstGeom prst="rect">
            <a:avLst/>
          </a:prstGeom>
        </p:spPr>
      </p:pic>
      <p:sp>
        <p:nvSpPr>
          <p:cNvPr id="7" name="TextBox 6">
            <a:extLst>
              <a:ext uri="{FF2B5EF4-FFF2-40B4-BE49-F238E27FC236}">
                <a16:creationId xmlns:a16="http://schemas.microsoft.com/office/drawing/2014/main" id="{0E8FF889-FB11-9648-9EB2-DB8E2D90E713}"/>
              </a:ext>
            </a:extLst>
          </p:cNvPr>
          <p:cNvSpPr txBox="1"/>
          <p:nvPr/>
        </p:nvSpPr>
        <p:spPr>
          <a:xfrm>
            <a:off x="2557670" y="5241234"/>
            <a:ext cx="8216347" cy="646331"/>
          </a:xfrm>
          <a:prstGeom prst="rect">
            <a:avLst/>
          </a:prstGeom>
          <a:noFill/>
        </p:spPr>
        <p:txBody>
          <a:bodyPr wrap="square" rtlCol="0">
            <a:spAutoFit/>
          </a:bodyPr>
          <a:lstStyle/>
          <a:p>
            <a:r>
              <a:rPr lang="en-US" dirty="0"/>
              <a:t>@12:00 – 23:20. ht</a:t>
            </a:r>
            <a:r>
              <a:rPr lang="en-US" dirty="0">
                <a:hlinkClick r:id="rId3"/>
              </a:rPr>
              <a:t>tps://</a:t>
            </a:r>
            <a:r>
              <a:rPr lang="en-US" dirty="0" err="1">
                <a:hlinkClick r:id="rId3"/>
              </a:rPr>
              <a:t>podcasts.ox.ac.uk</a:t>
            </a:r>
            <a:r>
              <a:rPr lang="en-US" dirty="0">
                <a:hlinkClick r:id="rId3"/>
              </a:rPr>
              <a:t>/terra-foundation-lectures-american-art-2019-contest-images-american-art-culture-war-4</a:t>
            </a:r>
            <a:endParaRPr lang="en-US" dirty="0"/>
          </a:p>
        </p:txBody>
      </p:sp>
    </p:spTree>
    <p:extLst>
      <p:ext uri="{BB962C8B-B14F-4D97-AF65-F5344CB8AC3E}">
        <p14:creationId xmlns:p14="http://schemas.microsoft.com/office/powerpoint/2010/main" val="125231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1AF6BA-2B16-F947-B468-D756953FEC40}"/>
              </a:ext>
            </a:extLst>
          </p:cNvPr>
          <p:cNvPicPr>
            <a:picLocks noChangeAspect="1"/>
          </p:cNvPicPr>
          <p:nvPr/>
        </p:nvPicPr>
        <p:blipFill>
          <a:blip r:embed="rId2"/>
          <a:stretch>
            <a:fillRect/>
          </a:stretch>
        </p:blipFill>
        <p:spPr>
          <a:xfrm>
            <a:off x="7554686" y="214038"/>
            <a:ext cx="3274387" cy="5969047"/>
          </a:xfrm>
          <a:prstGeom prst="rect">
            <a:avLst/>
          </a:prstGeom>
        </p:spPr>
      </p:pic>
      <p:sp>
        <p:nvSpPr>
          <p:cNvPr id="7" name="TextBox 6">
            <a:extLst>
              <a:ext uri="{FF2B5EF4-FFF2-40B4-BE49-F238E27FC236}">
                <a16:creationId xmlns:a16="http://schemas.microsoft.com/office/drawing/2014/main" id="{A9C2A674-18A0-DA4B-A14E-B702D05A50BC}"/>
              </a:ext>
            </a:extLst>
          </p:cNvPr>
          <p:cNvSpPr txBox="1"/>
          <p:nvPr/>
        </p:nvSpPr>
        <p:spPr>
          <a:xfrm>
            <a:off x="7554686" y="6335486"/>
            <a:ext cx="4637314" cy="276999"/>
          </a:xfrm>
          <a:prstGeom prst="rect">
            <a:avLst/>
          </a:prstGeom>
          <a:noFill/>
        </p:spPr>
        <p:txBody>
          <a:bodyPr wrap="square" rtlCol="0">
            <a:spAutoFit/>
          </a:bodyPr>
          <a:lstStyle/>
          <a:p>
            <a:r>
              <a:rPr lang="en-US" sz="1200" dirty="0"/>
              <a:t>https://</a:t>
            </a:r>
            <a:r>
              <a:rPr lang="en-US" sz="1200" dirty="0" err="1"/>
              <a:t>twitter.com</a:t>
            </a:r>
            <a:r>
              <a:rPr lang="en-US" sz="1200" dirty="0"/>
              <a:t>/politico/status/1121774863486611457/video/1</a:t>
            </a:r>
          </a:p>
        </p:txBody>
      </p:sp>
      <p:sp>
        <p:nvSpPr>
          <p:cNvPr id="8" name="TextBox 7">
            <a:extLst>
              <a:ext uri="{FF2B5EF4-FFF2-40B4-BE49-F238E27FC236}">
                <a16:creationId xmlns:a16="http://schemas.microsoft.com/office/drawing/2014/main" id="{8C001456-4CF0-0649-A10E-CBEF78E90D4F}"/>
              </a:ext>
            </a:extLst>
          </p:cNvPr>
          <p:cNvSpPr txBox="1"/>
          <p:nvPr/>
        </p:nvSpPr>
        <p:spPr>
          <a:xfrm>
            <a:off x="500743" y="478971"/>
            <a:ext cx="6487886" cy="2031325"/>
          </a:xfrm>
          <a:prstGeom prst="rect">
            <a:avLst/>
          </a:prstGeom>
          <a:noFill/>
        </p:spPr>
        <p:txBody>
          <a:bodyPr wrap="square" rtlCol="0">
            <a:spAutoFit/>
          </a:bodyPr>
          <a:lstStyle/>
          <a:p>
            <a:r>
              <a:rPr lang="en-US" b="1" dirty="0"/>
              <a:t>April 26, 2019</a:t>
            </a:r>
          </a:p>
          <a:p>
            <a:endParaRPr lang="en-US" dirty="0"/>
          </a:p>
          <a:p>
            <a:r>
              <a:rPr lang="en-US" dirty="0"/>
              <a:t>Trump defended his response to the violence in Charlottesville in 2017 when he said there were “very fine people on both sides.” He said the was talking about people who “felt very strongly about the monument to Robert E. Lee. A great general, whether you like it or not.”</a:t>
            </a:r>
          </a:p>
        </p:txBody>
      </p:sp>
      <p:pic>
        <p:nvPicPr>
          <p:cNvPr id="9" name="Picture 8">
            <a:extLst>
              <a:ext uri="{FF2B5EF4-FFF2-40B4-BE49-F238E27FC236}">
                <a16:creationId xmlns:a16="http://schemas.microsoft.com/office/drawing/2014/main" id="{293BCB3C-118B-4E43-9FBB-15102592FB85}"/>
              </a:ext>
            </a:extLst>
          </p:cNvPr>
          <p:cNvPicPr>
            <a:picLocks noChangeAspect="1"/>
          </p:cNvPicPr>
          <p:nvPr/>
        </p:nvPicPr>
        <p:blipFill>
          <a:blip r:embed="rId3"/>
          <a:stretch>
            <a:fillRect/>
          </a:stretch>
        </p:blipFill>
        <p:spPr>
          <a:xfrm>
            <a:off x="500743" y="2678792"/>
            <a:ext cx="4628819" cy="3177721"/>
          </a:xfrm>
          <a:prstGeom prst="rect">
            <a:avLst/>
          </a:prstGeom>
        </p:spPr>
      </p:pic>
      <p:sp>
        <p:nvSpPr>
          <p:cNvPr id="10" name="TextBox 9">
            <a:extLst>
              <a:ext uri="{FF2B5EF4-FFF2-40B4-BE49-F238E27FC236}">
                <a16:creationId xmlns:a16="http://schemas.microsoft.com/office/drawing/2014/main" id="{2C8F59D8-94DF-6645-8208-B5E5D9AEFD9D}"/>
              </a:ext>
            </a:extLst>
          </p:cNvPr>
          <p:cNvSpPr txBox="1"/>
          <p:nvPr/>
        </p:nvSpPr>
        <p:spPr>
          <a:xfrm>
            <a:off x="500743" y="5906086"/>
            <a:ext cx="5312228" cy="553998"/>
          </a:xfrm>
          <a:prstGeom prst="rect">
            <a:avLst/>
          </a:prstGeom>
          <a:noFill/>
        </p:spPr>
        <p:txBody>
          <a:bodyPr wrap="square" rtlCol="0">
            <a:spAutoFit/>
          </a:bodyPr>
          <a:lstStyle/>
          <a:p>
            <a:r>
              <a:rPr lang="en-US" sz="1200" dirty="0"/>
              <a:t>https://</a:t>
            </a:r>
            <a:r>
              <a:rPr lang="en-US" sz="1200" dirty="0" err="1"/>
              <a:t>www.encyclopediavirginia.org</a:t>
            </a:r>
            <a:r>
              <a:rPr lang="en-US" sz="1200" dirty="0"/>
              <a:t>/</a:t>
            </a:r>
            <a:r>
              <a:rPr lang="en-US" sz="1200" dirty="0" err="1"/>
              <a:t>Robert_Edward_Lee_Sculpture#start_entry</a:t>
            </a:r>
            <a:endParaRPr lang="en-US" sz="1200" dirty="0"/>
          </a:p>
          <a:p>
            <a:endParaRPr lang="en-US" dirty="0"/>
          </a:p>
        </p:txBody>
      </p:sp>
    </p:spTree>
    <p:extLst>
      <p:ext uri="{BB962C8B-B14F-4D97-AF65-F5344CB8AC3E}">
        <p14:creationId xmlns:p14="http://schemas.microsoft.com/office/powerpoint/2010/main" val="204447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CB1F33-759D-724A-8E17-38D6B6E508D1}"/>
              </a:ext>
            </a:extLst>
          </p:cNvPr>
          <p:cNvSpPr txBox="1"/>
          <p:nvPr/>
        </p:nvSpPr>
        <p:spPr>
          <a:xfrm>
            <a:off x="412752" y="4284102"/>
            <a:ext cx="11517992" cy="2356184"/>
          </a:xfrm>
          <a:prstGeom prst="rect">
            <a:avLst/>
          </a:prstGeom>
          <a:noFill/>
        </p:spPr>
        <p:txBody>
          <a:bodyPr wrap="square" rtlCol="0">
            <a:spAutoFit/>
          </a:bodyPr>
          <a:lstStyle/>
          <a:p>
            <a:r>
              <a:rPr lang="en-US" dirty="0">
                <a:hlinkClick r:id="rId2"/>
              </a:rPr>
              <a:t>VICE</a:t>
            </a:r>
            <a:endParaRPr lang="en-US" dirty="0"/>
          </a:p>
          <a:p>
            <a:r>
              <a:rPr lang="en-US" dirty="0"/>
              <a:t>Published on Aug 14, 2017</a:t>
            </a:r>
          </a:p>
          <a:p>
            <a:r>
              <a:rPr lang="en-US" dirty="0">
                <a:effectLst/>
              </a:rPr>
              <a:t>On Saturday hundreds of white nationalists, alt-righters, and neo-Nazis traveled to Charlottesville, Virginia to participate in the “Unite the Right” rally. By Saturday evening three people were dead – one protester, and two police officers – and many more injured</a:t>
            </a:r>
          </a:p>
          <a:p>
            <a:endParaRPr lang="en-US" dirty="0"/>
          </a:p>
          <a:p>
            <a:r>
              <a:rPr lang="en-US" b="1" dirty="0"/>
              <a:t>“I don’t think it’s ever been about a statue. It’s about right is right and wrong is wrong…This is the face of supremacy, </a:t>
            </a:r>
          </a:p>
          <a:p>
            <a:r>
              <a:rPr lang="en-US" b="1" dirty="0"/>
              <a:t>this is what we deal with every day.  </a:t>
            </a:r>
          </a:p>
        </p:txBody>
      </p:sp>
      <p:pic>
        <p:nvPicPr>
          <p:cNvPr id="6" name="Picture 5">
            <a:extLst>
              <a:ext uri="{FF2B5EF4-FFF2-40B4-BE49-F238E27FC236}">
                <a16:creationId xmlns:a16="http://schemas.microsoft.com/office/drawing/2014/main" id="{9E6E5DF2-7E3C-5D45-A09D-05BC5B9BBE6A}"/>
              </a:ext>
            </a:extLst>
          </p:cNvPr>
          <p:cNvPicPr>
            <a:picLocks noChangeAspect="1"/>
          </p:cNvPicPr>
          <p:nvPr/>
        </p:nvPicPr>
        <p:blipFill>
          <a:blip r:embed="rId3"/>
          <a:stretch>
            <a:fillRect/>
          </a:stretch>
        </p:blipFill>
        <p:spPr>
          <a:xfrm>
            <a:off x="3018980" y="566057"/>
            <a:ext cx="6145883" cy="3384550"/>
          </a:xfrm>
          <a:prstGeom prst="rect">
            <a:avLst/>
          </a:prstGeom>
        </p:spPr>
      </p:pic>
      <p:sp>
        <p:nvSpPr>
          <p:cNvPr id="2" name="TextBox 1">
            <a:extLst>
              <a:ext uri="{FF2B5EF4-FFF2-40B4-BE49-F238E27FC236}">
                <a16:creationId xmlns:a16="http://schemas.microsoft.com/office/drawing/2014/main" id="{802C6EBD-18C1-404C-B755-75ACE69F80F7}"/>
              </a:ext>
            </a:extLst>
          </p:cNvPr>
          <p:cNvSpPr txBox="1"/>
          <p:nvPr/>
        </p:nvSpPr>
        <p:spPr>
          <a:xfrm>
            <a:off x="3018980" y="3950607"/>
            <a:ext cx="6145883" cy="584775"/>
          </a:xfrm>
          <a:prstGeom prst="rect">
            <a:avLst/>
          </a:prstGeom>
          <a:noFill/>
        </p:spPr>
        <p:txBody>
          <a:bodyPr wrap="square" rtlCol="0">
            <a:spAutoFit/>
          </a:bodyPr>
          <a:lstStyle/>
          <a:p>
            <a:r>
              <a:rPr lang="en-US" sz="1400" dirty="0"/>
              <a:t>https://</a:t>
            </a:r>
            <a:r>
              <a:rPr lang="en-US" sz="1400" dirty="0" err="1"/>
              <a:t>www.youtube.com</a:t>
            </a:r>
            <a:r>
              <a:rPr lang="en-US" sz="1400" dirty="0"/>
              <a:t>/</a:t>
            </a:r>
            <a:r>
              <a:rPr lang="en-US" sz="1400" dirty="0" err="1"/>
              <a:t>watch?time_continue</a:t>
            </a:r>
            <a:r>
              <a:rPr lang="en-US" sz="1400" dirty="0"/>
              <a:t>=1024&amp;v=RIrcB1sAN8I @16:00</a:t>
            </a:r>
          </a:p>
          <a:p>
            <a:endParaRPr lang="en-US" dirty="0"/>
          </a:p>
        </p:txBody>
      </p:sp>
    </p:spTree>
    <p:extLst>
      <p:ext uri="{BB962C8B-B14F-4D97-AF65-F5344CB8AC3E}">
        <p14:creationId xmlns:p14="http://schemas.microsoft.com/office/powerpoint/2010/main" val="1883256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AC8464-02DD-924E-9005-07010C6AB0EF}"/>
              </a:ext>
            </a:extLst>
          </p:cNvPr>
          <p:cNvSpPr txBox="1"/>
          <p:nvPr/>
        </p:nvSpPr>
        <p:spPr>
          <a:xfrm>
            <a:off x="326571" y="239486"/>
            <a:ext cx="6226629" cy="6771084"/>
          </a:xfrm>
          <a:prstGeom prst="rect">
            <a:avLst/>
          </a:prstGeom>
          <a:noFill/>
        </p:spPr>
        <p:txBody>
          <a:bodyPr wrap="square" rtlCol="0">
            <a:spAutoFit/>
          </a:bodyPr>
          <a:lstStyle/>
          <a:p>
            <a:pPr fontAlgn="auto"/>
            <a:r>
              <a:rPr lang="en-US" sz="2000" dirty="0"/>
              <a:t>“In short, Unite the Right was organized not by individuals who, in Trump’s words, ‘felt very strongly about the monument to Robert E. Lee,’ but by ardent white supremacists and white nationalists. </a:t>
            </a:r>
          </a:p>
          <a:p>
            <a:pPr fontAlgn="auto"/>
            <a:r>
              <a:rPr lang="en-US" sz="2000" dirty="0"/>
              <a:t>On multiple occasions before Unite the Right, attendees stated that the Confederate memorial that was supposedly their purpose was actually the least of their concerns. We have their statements, their videos, their posters, and their words. </a:t>
            </a:r>
          </a:p>
          <a:p>
            <a:pPr fontAlgn="auto"/>
            <a:r>
              <a:rPr lang="en-US" sz="2000" dirty="0"/>
              <a:t>We also have the transcript and video of how Trump responded. He did, indeed, refer to the people who attended Unite the Right, people who were likely well aware of and supportive of its messaging, as “very fine people,” and he downplayed the </a:t>
            </a:r>
            <a:r>
              <a:rPr lang="en-US" sz="2000" dirty="0" err="1"/>
              <a:t>tiki</a:t>
            </a:r>
            <a:r>
              <a:rPr lang="en-US" sz="2000" dirty="0"/>
              <a:t> torch parade as “people protesting very quietly.” </a:t>
            </a:r>
          </a:p>
          <a:p>
            <a:pPr fontAlgn="auto"/>
            <a:r>
              <a:rPr lang="en-US" sz="2000" dirty="0"/>
              <a:t>Unite the Right was a horrific event in our nation’s recent history — and to come to terms with it requires doing so in good faith and honesty, something the president and his defenders appear unwilling to do.”</a:t>
            </a:r>
          </a:p>
          <a:p>
            <a:pPr fontAlgn="auto"/>
            <a:r>
              <a:rPr lang="en-US" dirty="0">
                <a:hlinkClick r:id="rId2"/>
              </a:rPr>
              <a:t>https://</a:t>
            </a:r>
            <a:r>
              <a:rPr lang="en-US" dirty="0" err="1">
                <a:hlinkClick r:id="rId2"/>
              </a:rPr>
              <a:t>www.vox.com</a:t>
            </a:r>
            <a:r>
              <a:rPr lang="en-US" dirty="0">
                <a:hlinkClick r:id="rId2"/>
              </a:rPr>
              <a:t>/2019/4/26/18517980/trump-unite-the-right-racism-defense-</a:t>
            </a:r>
            <a:r>
              <a:rPr lang="en-US" dirty="0" err="1">
                <a:hlinkClick r:id="rId2"/>
              </a:rPr>
              <a:t>charlottesville</a:t>
            </a:r>
            <a:endParaRPr lang="en-US" dirty="0"/>
          </a:p>
          <a:p>
            <a:endParaRPr lang="en-US" dirty="0"/>
          </a:p>
        </p:txBody>
      </p:sp>
      <p:pic>
        <p:nvPicPr>
          <p:cNvPr id="6" name="Picture 5">
            <a:extLst>
              <a:ext uri="{FF2B5EF4-FFF2-40B4-BE49-F238E27FC236}">
                <a16:creationId xmlns:a16="http://schemas.microsoft.com/office/drawing/2014/main" id="{504F60ED-4CE3-5E4E-92D0-5A7E5C6A813F}"/>
              </a:ext>
            </a:extLst>
          </p:cNvPr>
          <p:cNvPicPr>
            <a:picLocks noChangeAspect="1"/>
          </p:cNvPicPr>
          <p:nvPr/>
        </p:nvPicPr>
        <p:blipFill>
          <a:blip r:embed="rId3"/>
          <a:stretch>
            <a:fillRect/>
          </a:stretch>
        </p:blipFill>
        <p:spPr>
          <a:xfrm>
            <a:off x="7820425" y="674915"/>
            <a:ext cx="3579478" cy="4680856"/>
          </a:xfrm>
          <a:prstGeom prst="rect">
            <a:avLst/>
          </a:prstGeom>
        </p:spPr>
      </p:pic>
      <p:sp>
        <p:nvSpPr>
          <p:cNvPr id="7" name="TextBox 6">
            <a:extLst>
              <a:ext uri="{FF2B5EF4-FFF2-40B4-BE49-F238E27FC236}">
                <a16:creationId xmlns:a16="http://schemas.microsoft.com/office/drawing/2014/main" id="{D6C7FBE1-4836-4C48-BB65-834C25D7E79B}"/>
              </a:ext>
            </a:extLst>
          </p:cNvPr>
          <p:cNvSpPr txBox="1"/>
          <p:nvPr/>
        </p:nvSpPr>
        <p:spPr>
          <a:xfrm>
            <a:off x="7820425" y="5529942"/>
            <a:ext cx="3892604" cy="923330"/>
          </a:xfrm>
          <a:prstGeom prst="rect">
            <a:avLst/>
          </a:prstGeom>
          <a:noFill/>
        </p:spPr>
        <p:txBody>
          <a:bodyPr wrap="square" rtlCol="0">
            <a:spAutoFit/>
          </a:bodyPr>
          <a:lstStyle/>
          <a:p>
            <a:r>
              <a:rPr lang="en-US" dirty="0"/>
              <a:t>Image created for the August 12, 2017 Unite the Right Rally in Charlottesville, VA and approved  by Richard Spencer.</a:t>
            </a:r>
          </a:p>
        </p:txBody>
      </p:sp>
    </p:spTree>
    <p:extLst>
      <p:ext uri="{BB962C8B-B14F-4D97-AF65-F5344CB8AC3E}">
        <p14:creationId xmlns:p14="http://schemas.microsoft.com/office/powerpoint/2010/main" val="212717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EEB519-B0C1-454A-8B2A-1BE38331EE29}"/>
              </a:ext>
            </a:extLst>
          </p:cNvPr>
          <p:cNvPicPr>
            <a:picLocks noChangeAspect="1"/>
          </p:cNvPicPr>
          <p:nvPr/>
        </p:nvPicPr>
        <p:blipFill>
          <a:blip r:embed="rId2"/>
          <a:stretch>
            <a:fillRect/>
          </a:stretch>
        </p:blipFill>
        <p:spPr>
          <a:xfrm>
            <a:off x="718457" y="620485"/>
            <a:ext cx="3396343" cy="4245429"/>
          </a:xfrm>
          <a:prstGeom prst="rect">
            <a:avLst/>
          </a:prstGeom>
        </p:spPr>
      </p:pic>
      <p:sp>
        <p:nvSpPr>
          <p:cNvPr id="6" name="TextBox 5">
            <a:extLst>
              <a:ext uri="{FF2B5EF4-FFF2-40B4-BE49-F238E27FC236}">
                <a16:creationId xmlns:a16="http://schemas.microsoft.com/office/drawing/2014/main" id="{0EDCD1E6-613D-8E44-8D1E-420BC4DE91B9}"/>
              </a:ext>
            </a:extLst>
          </p:cNvPr>
          <p:cNvSpPr txBox="1"/>
          <p:nvPr/>
        </p:nvSpPr>
        <p:spPr>
          <a:xfrm>
            <a:off x="566056" y="4865914"/>
            <a:ext cx="4310743" cy="276999"/>
          </a:xfrm>
          <a:prstGeom prst="rect">
            <a:avLst/>
          </a:prstGeom>
          <a:noFill/>
        </p:spPr>
        <p:txBody>
          <a:bodyPr wrap="square" rtlCol="0">
            <a:spAutoFit/>
          </a:bodyPr>
          <a:lstStyle/>
          <a:p>
            <a:r>
              <a:rPr lang="en-US" sz="1200" dirty="0"/>
              <a:t>https://www.nbc29.com/story/39986781/lee-statue-02-19-2019</a:t>
            </a:r>
          </a:p>
        </p:txBody>
      </p:sp>
      <p:sp>
        <p:nvSpPr>
          <p:cNvPr id="7" name="TextBox 6">
            <a:extLst>
              <a:ext uri="{FF2B5EF4-FFF2-40B4-BE49-F238E27FC236}">
                <a16:creationId xmlns:a16="http://schemas.microsoft.com/office/drawing/2014/main" id="{F66C4326-5650-6B4C-833F-8B8BE4814D2A}"/>
              </a:ext>
            </a:extLst>
          </p:cNvPr>
          <p:cNvSpPr txBox="1"/>
          <p:nvPr/>
        </p:nvSpPr>
        <p:spPr>
          <a:xfrm>
            <a:off x="5029200" y="507368"/>
            <a:ext cx="6792686" cy="5632311"/>
          </a:xfrm>
          <a:prstGeom prst="rect">
            <a:avLst/>
          </a:prstGeom>
          <a:noFill/>
        </p:spPr>
        <p:txBody>
          <a:bodyPr wrap="square" rtlCol="0">
            <a:spAutoFit/>
          </a:bodyPr>
          <a:lstStyle/>
          <a:p>
            <a:r>
              <a:rPr lang="en-US" sz="2000" b="1" dirty="0"/>
              <a:t>CHARLOTTESVILLE, VA - February 19, 2019</a:t>
            </a:r>
          </a:p>
          <a:p>
            <a:endParaRPr lang="en-US" sz="2000" b="1" dirty="0"/>
          </a:p>
          <a:p>
            <a:r>
              <a:rPr lang="en-US" sz="2000" dirty="0"/>
              <a:t>Charlottesville police are investigating vandalism of the statue of Confederate General Robert E. Lee.</a:t>
            </a:r>
          </a:p>
          <a:p>
            <a:r>
              <a:rPr lang="en-US" sz="2000" dirty="0"/>
              <a:t>February 19. The statue was tagged with graffiti that said "Native Land," and covered in some red paint </a:t>
            </a:r>
            <a:r>
              <a:rPr lang="en-US" sz="2000" dirty="0">
                <a:hlinkClick r:id="rId3"/>
              </a:rPr>
              <a:t>back in July 2017</a:t>
            </a:r>
            <a:r>
              <a:rPr lang="en-US" sz="2000" dirty="0"/>
              <a:t>.</a:t>
            </a:r>
          </a:p>
          <a:p>
            <a:r>
              <a:rPr lang="en-US" sz="2000" dirty="0"/>
              <a:t>The vandalism came the same day of </a:t>
            </a:r>
            <a:r>
              <a:rPr lang="en-US" sz="2000" dirty="0">
                <a:hlinkClick r:id="rId4"/>
              </a:rPr>
              <a:t>a settlement conference</a:t>
            </a:r>
            <a:r>
              <a:rPr lang="en-US" sz="2000" dirty="0"/>
              <a:t> between groups of people and organizations suing Charlottesville and members of City Council …over an attempt to remove the statues of Lee and General Thomas Johnathan "Stonewall" Jackson. The lawsuit was </a:t>
            </a:r>
            <a:r>
              <a:rPr lang="en-US" sz="2000" dirty="0">
                <a:hlinkClick r:id="rId5"/>
              </a:rPr>
              <a:t>first filed in Charlottesville Circuit Court back on March 20, 2017</a:t>
            </a:r>
            <a:r>
              <a:rPr lang="en-US" sz="2000" dirty="0"/>
              <a:t>, and has undergone amendments and many motions hearings.</a:t>
            </a:r>
          </a:p>
          <a:p>
            <a:r>
              <a:rPr lang="en-US" sz="2000" dirty="0"/>
              <a:t>Lawyers tell NBC29 that they were unable to resolve their issues during Tuesday’s conference,..” “The parties acted in good faith, but were unable to reach an agreement,” said plaintiffs’ attorney Charles L. Weber, Jr. in a statement. “The negotiations remain confidential; thus, we have no further comment.”</a:t>
            </a:r>
          </a:p>
        </p:txBody>
      </p:sp>
    </p:spTree>
    <p:extLst>
      <p:ext uri="{BB962C8B-B14F-4D97-AF65-F5344CB8AC3E}">
        <p14:creationId xmlns:p14="http://schemas.microsoft.com/office/powerpoint/2010/main" val="144273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7D2036-8055-5E42-9A6C-25B94BD6285D}"/>
              </a:ext>
            </a:extLst>
          </p:cNvPr>
          <p:cNvSpPr txBox="1"/>
          <p:nvPr/>
        </p:nvSpPr>
        <p:spPr>
          <a:xfrm>
            <a:off x="530087" y="5539409"/>
            <a:ext cx="10469217" cy="923330"/>
          </a:xfrm>
          <a:prstGeom prst="rect">
            <a:avLst/>
          </a:prstGeom>
          <a:noFill/>
        </p:spPr>
        <p:txBody>
          <a:bodyPr wrap="square" rtlCol="0">
            <a:spAutoFit/>
          </a:bodyPr>
          <a:lstStyle/>
          <a:p>
            <a:r>
              <a:rPr lang="en-US" b="1" dirty="0"/>
              <a:t>“Confederate statue taken down in Charlottesville near the site of violent 2017 rally”</a:t>
            </a:r>
          </a:p>
          <a:p>
            <a:r>
              <a:rPr lang="en-US" dirty="0"/>
              <a:t>September 12, 2020. https://</a:t>
            </a:r>
            <a:r>
              <a:rPr lang="en-US" dirty="0" err="1"/>
              <a:t>www.washingtonpost.com</a:t>
            </a:r>
            <a:r>
              <a:rPr lang="en-US" dirty="0"/>
              <a:t>/local/</a:t>
            </a:r>
            <a:r>
              <a:rPr lang="en-US" dirty="0" err="1"/>
              <a:t>virginia</a:t>
            </a:r>
            <a:r>
              <a:rPr lang="en-US" dirty="0"/>
              <a:t>-politics/</a:t>
            </a:r>
            <a:r>
              <a:rPr lang="en-US" dirty="0" err="1"/>
              <a:t>charlottesville</a:t>
            </a:r>
            <a:r>
              <a:rPr lang="en-US" dirty="0"/>
              <a:t>-confederate-statue-removed/2020/09/11/f3f6ee24-f2b4-11ea-b796-2dd09962649c_story.html</a:t>
            </a:r>
          </a:p>
        </p:txBody>
      </p:sp>
      <p:pic>
        <p:nvPicPr>
          <p:cNvPr id="6" name="Picture 5">
            <a:extLst>
              <a:ext uri="{FF2B5EF4-FFF2-40B4-BE49-F238E27FC236}">
                <a16:creationId xmlns:a16="http://schemas.microsoft.com/office/drawing/2014/main" id="{30991D8B-13FD-F043-B377-390DF0C99D75}"/>
              </a:ext>
            </a:extLst>
          </p:cNvPr>
          <p:cNvPicPr>
            <a:picLocks noChangeAspect="1"/>
          </p:cNvPicPr>
          <p:nvPr/>
        </p:nvPicPr>
        <p:blipFill>
          <a:blip r:embed="rId2"/>
          <a:stretch>
            <a:fillRect/>
          </a:stretch>
        </p:blipFill>
        <p:spPr>
          <a:xfrm>
            <a:off x="1752876" y="458304"/>
            <a:ext cx="8394700" cy="4775200"/>
          </a:xfrm>
          <a:prstGeom prst="rect">
            <a:avLst/>
          </a:prstGeom>
        </p:spPr>
      </p:pic>
    </p:spTree>
    <p:extLst>
      <p:ext uri="{BB962C8B-B14F-4D97-AF65-F5344CB8AC3E}">
        <p14:creationId xmlns:p14="http://schemas.microsoft.com/office/powerpoint/2010/main" val="4220213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A5F7F2-1E89-044C-B064-BFAD74B27F2F}"/>
              </a:ext>
            </a:extLst>
          </p:cNvPr>
          <p:cNvSpPr txBox="1"/>
          <p:nvPr/>
        </p:nvSpPr>
        <p:spPr>
          <a:xfrm>
            <a:off x="2287428" y="5526730"/>
            <a:ext cx="7042643" cy="830997"/>
          </a:xfrm>
          <a:prstGeom prst="rect">
            <a:avLst/>
          </a:prstGeom>
          <a:noFill/>
        </p:spPr>
        <p:txBody>
          <a:bodyPr wrap="square" rtlCol="0">
            <a:spAutoFit/>
          </a:bodyPr>
          <a:lstStyle/>
          <a:p>
            <a:r>
              <a:rPr lang="en-US" sz="1200" dirty="0"/>
              <a:t>From left, Margo </a:t>
            </a:r>
            <a:r>
              <a:rPr lang="en-US" sz="1200" dirty="0" err="1"/>
              <a:t>ThunderBird</a:t>
            </a:r>
            <a:r>
              <a:rPr lang="en-US" sz="1200" dirty="0"/>
              <a:t>, Rebecca Hill-Genia and Lynda Hunter, members of the Shinnecock Indian Nation, at the site  in the Hamptons on Long Island where the tribe is erecting two large electronic billboards. Credit Heather Walsh for The New York Times</a:t>
            </a:r>
          </a:p>
          <a:p>
            <a:r>
              <a:rPr lang="en-US" sz="1200" dirty="0">
                <a:hlinkClick r:id="rId2"/>
              </a:rPr>
              <a:t>https://</a:t>
            </a:r>
            <a:r>
              <a:rPr lang="en-US" sz="1200" dirty="0" err="1">
                <a:hlinkClick r:id="rId2"/>
              </a:rPr>
              <a:t>www.nytimes.com</a:t>
            </a:r>
            <a:r>
              <a:rPr lang="en-US" sz="1200" dirty="0">
                <a:hlinkClick r:id="rId2"/>
              </a:rPr>
              <a:t>/2019/05/27/</a:t>
            </a:r>
            <a:r>
              <a:rPr lang="en-US" sz="1200" dirty="0" err="1">
                <a:hlinkClick r:id="rId2"/>
              </a:rPr>
              <a:t>nyregion</a:t>
            </a:r>
            <a:r>
              <a:rPr lang="en-US" sz="1200" dirty="0">
                <a:hlinkClick r:id="rId2"/>
              </a:rPr>
              <a:t>/</a:t>
            </a:r>
            <a:r>
              <a:rPr lang="en-US" sz="1200" dirty="0" err="1">
                <a:hlinkClick r:id="rId2"/>
              </a:rPr>
              <a:t>hamptons-shinnecock-billboards.html</a:t>
            </a:r>
            <a:endParaRPr lang="en-US" sz="1200" dirty="0"/>
          </a:p>
        </p:txBody>
      </p:sp>
      <p:sp>
        <p:nvSpPr>
          <p:cNvPr id="7" name="TextBox 6">
            <a:extLst>
              <a:ext uri="{FF2B5EF4-FFF2-40B4-BE49-F238E27FC236}">
                <a16:creationId xmlns:a16="http://schemas.microsoft.com/office/drawing/2014/main" id="{150C9B1E-4132-4A4C-BBED-64D1A388A2FC}"/>
              </a:ext>
            </a:extLst>
          </p:cNvPr>
          <p:cNvSpPr txBox="1"/>
          <p:nvPr/>
        </p:nvSpPr>
        <p:spPr>
          <a:xfrm>
            <a:off x="1648918" y="329785"/>
            <a:ext cx="7435122" cy="1497846"/>
          </a:xfrm>
          <a:prstGeom prst="rect">
            <a:avLst/>
          </a:prstGeom>
          <a:noFill/>
        </p:spPr>
        <p:txBody>
          <a:bodyPr wrap="square" rtlCol="0">
            <a:spAutoFit/>
          </a:bodyPr>
          <a:lstStyle/>
          <a:p>
            <a:pPr algn="ctr"/>
            <a:r>
              <a:rPr lang="en-US" sz="2800" baseline="-25000" dirty="0"/>
              <a:t>Why a Hamptons Highway Is a Battleground Over Native American Rights</a:t>
            </a:r>
          </a:p>
          <a:p>
            <a:pPr algn="ctr" fontAlgn="base"/>
            <a:r>
              <a:rPr lang="en-US" sz="2800" baseline="-25000" dirty="0"/>
              <a:t>By Corey </a:t>
            </a:r>
            <a:r>
              <a:rPr lang="en-US" sz="2800" baseline="-25000" dirty="0" err="1"/>
              <a:t>Kilgannon</a:t>
            </a:r>
            <a:r>
              <a:rPr lang="en-US" sz="2800" baseline="-25000" dirty="0"/>
              <a:t>  NYT May 27, 2019</a:t>
            </a:r>
          </a:p>
          <a:p>
            <a:br>
              <a:rPr lang="en-US" dirty="0"/>
            </a:br>
            <a:endParaRPr lang="en-US" dirty="0"/>
          </a:p>
          <a:p>
            <a:endParaRPr lang="en-US" dirty="0"/>
          </a:p>
        </p:txBody>
      </p:sp>
      <p:pic>
        <p:nvPicPr>
          <p:cNvPr id="3" name="Picture 2">
            <a:extLst>
              <a:ext uri="{FF2B5EF4-FFF2-40B4-BE49-F238E27FC236}">
                <a16:creationId xmlns:a16="http://schemas.microsoft.com/office/drawing/2014/main" id="{2E3E22E6-2ABF-854A-AD4F-D7652220AF49}"/>
              </a:ext>
            </a:extLst>
          </p:cNvPr>
          <p:cNvPicPr>
            <a:picLocks noChangeAspect="1"/>
          </p:cNvPicPr>
          <p:nvPr/>
        </p:nvPicPr>
        <p:blipFill>
          <a:blip r:embed="rId3"/>
          <a:stretch>
            <a:fillRect/>
          </a:stretch>
        </p:blipFill>
        <p:spPr>
          <a:xfrm>
            <a:off x="2729947" y="1423574"/>
            <a:ext cx="5568826" cy="3711644"/>
          </a:xfrm>
          <a:prstGeom prst="rect">
            <a:avLst/>
          </a:prstGeom>
        </p:spPr>
      </p:pic>
    </p:spTree>
    <p:extLst>
      <p:ext uri="{BB962C8B-B14F-4D97-AF65-F5344CB8AC3E}">
        <p14:creationId xmlns:p14="http://schemas.microsoft.com/office/powerpoint/2010/main" val="2181462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99910D-F0EA-FE47-A358-652C48E801F5}"/>
              </a:ext>
            </a:extLst>
          </p:cNvPr>
          <p:cNvSpPr txBox="1"/>
          <p:nvPr/>
        </p:nvSpPr>
        <p:spPr>
          <a:xfrm>
            <a:off x="389745" y="437503"/>
            <a:ext cx="4811844" cy="2954655"/>
          </a:xfrm>
          <a:prstGeom prst="rect">
            <a:avLst/>
          </a:prstGeom>
          <a:noFill/>
        </p:spPr>
        <p:txBody>
          <a:bodyPr wrap="square" rtlCol="0">
            <a:spAutoFit/>
          </a:bodyPr>
          <a:lstStyle/>
          <a:p>
            <a:pPr fontAlgn="base"/>
            <a:r>
              <a:rPr lang="en-US" sz="2400" dirty="0"/>
              <a:t>Southampton’s town supervisor - Jay Schneiderman, </a:t>
            </a:r>
          </a:p>
          <a:p>
            <a:pPr fontAlgn="base"/>
            <a:r>
              <a:rPr lang="en-US" sz="2400" dirty="0"/>
              <a:t>The signs “violate the spirit of our local ordinances meant to protect the rural character of the town” and keep the area an attractive escape for New Yorkers, he said.</a:t>
            </a:r>
          </a:p>
          <a:p>
            <a:endParaRPr lang="en-US" dirty="0"/>
          </a:p>
        </p:txBody>
      </p:sp>
      <p:sp>
        <p:nvSpPr>
          <p:cNvPr id="5" name="TextBox 4">
            <a:extLst>
              <a:ext uri="{FF2B5EF4-FFF2-40B4-BE49-F238E27FC236}">
                <a16:creationId xmlns:a16="http://schemas.microsoft.com/office/drawing/2014/main" id="{00C75F20-A26B-B34D-B91E-46D98A8DE413}"/>
              </a:ext>
            </a:extLst>
          </p:cNvPr>
          <p:cNvSpPr txBox="1"/>
          <p:nvPr/>
        </p:nvSpPr>
        <p:spPr>
          <a:xfrm>
            <a:off x="389745" y="3603869"/>
            <a:ext cx="4811844" cy="2677656"/>
          </a:xfrm>
          <a:prstGeom prst="rect">
            <a:avLst/>
          </a:prstGeom>
          <a:noFill/>
        </p:spPr>
        <p:txBody>
          <a:bodyPr wrap="square" rtlCol="0">
            <a:spAutoFit/>
          </a:bodyPr>
          <a:lstStyle/>
          <a:p>
            <a:r>
              <a:rPr lang="en-US" sz="2400" dirty="0"/>
              <a:t>But the Shinnecock insist that their sovereign status exempts them from any government rules. “We don’t recognize their authority on our sovereign lands,” Mr. Bryan Polite, the Shinnecock Indian Nation’s chairman said.</a:t>
            </a:r>
          </a:p>
        </p:txBody>
      </p:sp>
      <p:sp>
        <p:nvSpPr>
          <p:cNvPr id="6" name="TextBox 5">
            <a:extLst>
              <a:ext uri="{FF2B5EF4-FFF2-40B4-BE49-F238E27FC236}">
                <a16:creationId xmlns:a16="http://schemas.microsoft.com/office/drawing/2014/main" id="{36E0C84E-CBEF-F647-8DD0-681D90348ABE}"/>
              </a:ext>
            </a:extLst>
          </p:cNvPr>
          <p:cNvSpPr txBox="1"/>
          <p:nvPr/>
        </p:nvSpPr>
        <p:spPr>
          <a:xfrm>
            <a:off x="5651589" y="4717106"/>
            <a:ext cx="6220919" cy="1200329"/>
          </a:xfrm>
          <a:prstGeom prst="rect">
            <a:avLst/>
          </a:prstGeom>
          <a:noFill/>
        </p:spPr>
        <p:txBody>
          <a:bodyPr wrap="square" rtlCol="0">
            <a:spAutoFit/>
          </a:bodyPr>
          <a:lstStyle/>
          <a:p>
            <a:r>
              <a:rPr lang="en-US" sz="2400" dirty="0"/>
              <a:t>The signs, which the tribe calls </a:t>
            </a:r>
            <a:r>
              <a:rPr lang="en-US" sz="2400" b="1" dirty="0"/>
              <a:t>“monuments,” </a:t>
            </a:r>
            <a:r>
              <a:rPr lang="en-US" sz="2400" dirty="0"/>
              <a:t>are topped with the Shinnecock’s official seal to make a territorial statement.</a:t>
            </a:r>
          </a:p>
        </p:txBody>
      </p:sp>
      <p:pic>
        <p:nvPicPr>
          <p:cNvPr id="7" name="Picture 6">
            <a:extLst>
              <a:ext uri="{FF2B5EF4-FFF2-40B4-BE49-F238E27FC236}">
                <a16:creationId xmlns:a16="http://schemas.microsoft.com/office/drawing/2014/main" id="{9984569A-63D2-B341-B9B2-D9C7D7096913}"/>
              </a:ext>
            </a:extLst>
          </p:cNvPr>
          <p:cNvPicPr>
            <a:picLocks noChangeAspect="1"/>
          </p:cNvPicPr>
          <p:nvPr/>
        </p:nvPicPr>
        <p:blipFill>
          <a:blip r:embed="rId2"/>
          <a:stretch>
            <a:fillRect/>
          </a:stretch>
        </p:blipFill>
        <p:spPr>
          <a:xfrm>
            <a:off x="5426472" y="281995"/>
            <a:ext cx="6353271" cy="4435111"/>
          </a:xfrm>
          <a:prstGeom prst="rect">
            <a:avLst/>
          </a:prstGeom>
        </p:spPr>
      </p:pic>
    </p:spTree>
    <p:extLst>
      <p:ext uri="{BB962C8B-B14F-4D97-AF65-F5344CB8AC3E}">
        <p14:creationId xmlns:p14="http://schemas.microsoft.com/office/powerpoint/2010/main" val="3257115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E97BED-BED2-F641-BE6A-C1B10C198389}"/>
              </a:ext>
            </a:extLst>
          </p:cNvPr>
          <p:cNvSpPr txBox="1"/>
          <p:nvPr/>
        </p:nvSpPr>
        <p:spPr>
          <a:xfrm>
            <a:off x="5759698" y="899409"/>
            <a:ext cx="5726243" cy="6001643"/>
          </a:xfrm>
          <a:prstGeom prst="rect">
            <a:avLst/>
          </a:prstGeom>
          <a:noFill/>
        </p:spPr>
        <p:txBody>
          <a:bodyPr wrap="square" rtlCol="0">
            <a:spAutoFit/>
          </a:bodyPr>
          <a:lstStyle/>
          <a:p>
            <a:pPr fontAlgn="base"/>
            <a:r>
              <a:rPr lang="en-US" sz="2400" dirty="0"/>
              <a:t>“It’s a marker of who we are, and to show people that this is our land,” Mr. Polite said. “Yes, there are advertisements on them. But for many of our people who feel like they’ve been </a:t>
            </a:r>
            <a:r>
              <a:rPr lang="en-US" sz="2400" b="1" dirty="0"/>
              <a:t>forgotten</a:t>
            </a:r>
            <a:r>
              <a:rPr lang="en-US" sz="2400" dirty="0"/>
              <a:t>, seeing our tribal seal 60 feet in the air, it’s like we’re visible now,” he said.</a:t>
            </a:r>
          </a:p>
          <a:p>
            <a:pPr fontAlgn="base"/>
            <a:endParaRPr lang="en-US" sz="2400" dirty="0"/>
          </a:p>
          <a:p>
            <a:pPr fontAlgn="base"/>
            <a:r>
              <a:rPr lang="en-US" sz="2400" dirty="0"/>
              <a:t>When one of the signs was recently completed, members became “very emotional,” Mr. Polite said. “Some of our elders were crying and there was a big sense of pride and euphoria,” he said. “They felt like our ancestors were smiling down on us for these </a:t>
            </a:r>
            <a:r>
              <a:rPr lang="en-US" sz="2400" b="1" dirty="0"/>
              <a:t>monuments</a:t>
            </a:r>
            <a:r>
              <a:rPr lang="en-US" sz="2400" dirty="0"/>
              <a:t>.”</a:t>
            </a:r>
          </a:p>
          <a:p>
            <a:pPr fontAlgn="base"/>
            <a:r>
              <a:rPr lang="en-US" sz="2400" dirty="0">
                <a:hlinkClick r:id="rId2"/>
              </a:rPr>
              <a:t>https://www.youtube.com/watch?v=-ipVqEHlsl8</a:t>
            </a:r>
            <a:endParaRPr lang="en-US" sz="2400" dirty="0"/>
          </a:p>
        </p:txBody>
      </p:sp>
      <p:sp>
        <p:nvSpPr>
          <p:cNvPr id="5" name="TextBox 4">
            <a:extLst>
              <a:ext uri="{FF2B5EF4-FFF2-40B4-BE49-F238E27FC236}">
                <a16:creationId xmlns:a16="http://schemas.microsoft.com/office/drawing/2014/main" id="{5332FCE8-289E-434E-B575-FC08A1D39B19}"/>
              </a:ext>
            </a:extLst>
          </p:cNvPr>
          <p:cNvSpPr txBox="1"/>
          <p:nvPr/>
        </p:nvSpPr>
        <p:spPr>
          <a:xfrm>
            <a:off x="1289154" y="314634"/>
            <a:ext cx="8529403" cy="584775"/>
          </a:xfrm>
          <a:prstGeom prst="rect">
            <a:avLst/>
          </a:prstGeom>
          <a:noFill/>
        </p:spPr>
        <p:txBody>
          <a:bodyPr wrap="square" rtlCol="0">
            <a:spAutoFit/>
          </a:bodyPr>
          <a:lstStyle/>
          <a:p>
            <a:pPr algn="ctr"/>
            <a:r>
              <a:rPr lang="en-US" sz="3200" dirty="0"/>
              <a:t>Memory (Memorials) and Forgetting</a:t>
            </a:r>
          </a:p>
        </p:txBody>
      </p:sp>
      <p:pic>
        <p:nvPicPr>
          <p:cNvPr id="3" name="Picture 2">
            <a:extLst>
              <a:ext uri="{FF2B5EF4-FFF2-40B4-BE49-F238E27FC236}">
                <a16:creationId xmlns:a16="http://schemas.microsoft.com/office/drawing/2014/main" id="{7F6B902D-A99F-8549-92F0-1F2B36B22C60}"/>
              </a:ext>
            </a:extLst>
          </p:cNvPr>
          <p:cNvPicPr>
            <a:picLocks noChangeAspect="1"/>
          </p:cNvPicPr>
          <p:nvPr/>
        </p:nvPicPr>
        <p:blipFill>
          <a:blip r:embed="rId3"/>
          <a:stretch>
            <a:fillRect/>
          </a:stretch>
        </p:blipFill>
        <p:spPr>
          <a:xfrm>
            <a:off x="903632" y="1258955"/>
            <a:ext cx="3483665" cy="4644887"/>
          </a:xfrm>
          <a:prstGeom prst="rect">
            <a:avLst/>
          </a:prstGeom>
        </p:spPr>
      </p:pic>
      <p:sp>
        <p:nvSpPr>
          <p:cNvPr id="7" name="TextBox 6">
            <a:extLst>
              <a:ext uri="{FF2B5EF4-FFF2-40B4-BE49-F238E27FC236}">
                <a16:creationId xmlns:a16="http://schemas.microsoft.com/office/drawing/2014/main" id="{B0CA7FFF-3BDB-8C47-80D3-B37037F7E64E}"/>
              </a:ext>
            </a:extLst>
          </p:cNvPr>
          <p:cNvSpPr txBox="1"/>
          <p:nvPr/>
        </p:nvSpPr>
        <p:spPr>
          <a:xfrm>
            <a:off x="903632" y="5903842"/>
            <a:ext cx="4185203" cy="923330"/>
          </a:xfrm>
          <a:prstGeom prst="rect">
            <a:avLst/>
          </a:prstGeom>
          <a:noFill/>
        </p:spPr>
        <p:txBody>
          <a:bodyPr wrap="square" rtlCol="0">
            <a:spAutoFit/>
          </a:bodyPr>
          <a:lstStyle/>
          <a:p>
            <a:r>
              <a:rPr lang="en-US" dirty="0"/>
              <a:t>https://</a:t>
            </a:r>
            <a:r>
              <a:rPr lang="en-US" dirty="0" err="1"/>
              <a:t>www.culturalsurvival.org</a:t>
            </a:r>
            <a:r>
              <a:rPr lang="en-US" dirty="0"/>
              <a:t>/news/shinnecock-indian-nation-exercising-its-right-self-determination</a:t>
            </a:r>
          </a:p>
        </p:txBody>
      </p:sp>
    </p:spTree>
    <p:extLst>
      <p:ext uri="{BB962C8B-B14F-4D97-AF65-F5344CB8AC3E}">
        <p14:creationId xmlns:p14="http://schemas.microsoft.com/office/powerpoint/2010/main" val="455338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TotalTime>
  <Words>1160</Words>
  <Application>Microsoft Macintosh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https://ncph.org/what-is-public-history/about-the-field/</dc:title>
  <dc:creator>Microsoft Office User</dc:creator>
  <cp:lastModifiedBy>Microsoft Office User</cp:lastModifiedBy>
  <cp:revision>27</cp:revision>
  <dcterms:created xsi:type="dcterms:W3CDTF">2019-05-30T21:32:50Z</dcterms:created>
  <dcterms:modified xsi:type="dcterms:W3CDTF">2021-08-01T23:01:52Z</dcterms:modified>
</cp:coreProperties>
</file>