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61" r:id="rId5"/>
    <p:sldId id="257"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79"/>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9010-76C2-3148-82AD-7AF2D285A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F09C5-2CB5-2A44-9C30-EE0CAD555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E8AD60-F88A-284A-AD22-678486123AD9}"/>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8633872D-A2CA-DD45-95BB-20AD16CA6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EFD38-B17E-7545-AC3C-34853D101759}"/>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331606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6551-E693-9247-A98A-871DB88D40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E07A63-0718-234A-9DE7-D1A0A7EF42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A954D-1022-E24D-BF72-2E5075BEF698}"/>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9693CE1D-681D-4B4D-B4E4-DB78601C2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39DB5-E6A5-1C4A-975A-962B0BD5CBE5}"/>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70382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23898-09A5-1C42-B6EE-6A6C94165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52D13-F994-4E4E-9627-BBADB04CDF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DF3F2-65B5-0B45-B8AC-D658E8AB9DA9}"/>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3FDA86C0-B5D4-D148-B48B-48931EB7D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8D81B-720D-6947-95F6-463BC7A41F0C}"/>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277358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601E-7FCF-4E4E-9269-B98ACAD90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9AFDAD-2A86-194F-9C9C-EB3259B028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F6249-0F29-344A-85DB-7D34BC22D638}"/>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5A19B8AA-A944-1045-A8C2-9E7C2FA82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901A2-821A-444F-AAF4-A3CAEC709AFB}"/>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53301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F3FF-613D-FC40-908C-55B0F5915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30094E-5423-2F4E-B8B3-C6507D058D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058BBF-3382-8847-8796-E9818F605C91}"/>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A727CC2B-B758-9F4F-933C-654C357A9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9C6CC-B3E8-E442-BA2C-611840748220}"/>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385928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BF06-06EE-384A-9FDF-9484E00B7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5587D-D98D-B249-9820-8D78DF9CDC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430272-6560-EF49-99B3-103CF59078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8E496-2706-4648-A92E-B86CDB5D6535}"/>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6" name="Footer Placeholder 5">
            <a:extLst>
              <a:ext uri="{FF2B5EF4-FFF2-40B4-BE49-F238E27FC236}">
                <a16:creationId xmlns:a16="http://schemas.microsoft.com/office/drawing/2014/main" id="{E50369D9-1636-624F-8AB5-C19C9344D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BE589-AC28-8445-A7B0-B6D49AFF688D}"/>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29224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D583-6F6C-3048-8111-53EEE19C33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794F6-180F-C04E-94E7-188213204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2B97DA-0C97-1B4C-8EB2-6E3B59A6D9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C573A-6BDD-BB44-9F42-58793C3AE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2E1DA7-1B59-BC47-84C3-697105BDCA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43BF3-E667-EE44-A381-B2161F622E88}"/>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8" name="Footer Placeholder 7">
            <a:extLst>
              <a:ext uri="{FF2B5EF4-FFF2-40B4-BE49-F238E27FC236}">
                <a16:creationId xmlns:a16="http://schemas.microsoft.com/office/drawing/2014/main" id="{1F25F1E6-2D6F-9D4D-92C7-6CA7A6163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6D0F5C-C65B-714A-97FF-A18367FA4A9F}"/>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348133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A3BC-CC44-1B40-864F-13E808618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F1E16-8E0B-784D-9863-ED1B76742FA3}"/>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4" name="Footer Placeholder 3">
            <a:extLst>
              <a:ext uri="{FF2B5EF4-FFF2-40B4-BE49-F238E27FC236}">
                <a16:creationId xmlns:a16="http://schemas.microsoft.com/office/drawing/2014/main" id="{C1DF3ED2-B43A-854D-ADC8-AF2292855E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C1D4E-87A8-874A-9E3D-0D84965ADE0E}"/>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421264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27AF1-9564-3A48-A242-8221696C7807}"/>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3" name="Footer Placeholder 2">
            <a:extLst>
              <a:ext uri="{FF2B5EF4-FFF2-40B4-BE49-F238E27FC236}">
                <a16:creationId xmlns:a16="http://schemas.microsoft.com/office/drawing/2014/main" id="{0057FE9E-4AB3-7544-A6AD-9A70901591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E339E0-76F8-5146-9F8B-F3EE1A5F984E}"/>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73774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0C14-AA0D-744D-9375-7E5763520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46D8A-F8A6-084F-80B9-A3629456C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8526D2-FF5E-EC41-A497-5C587C46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19759-0500-CD43-AFB6-A9CE7E342161}"/>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6" name="Footer Placeholder 5">
            <a:extLst>
              <a:ext uri="{FF2B5EF4-FFF2-40B4-BE49-F238E27FC236}">
                <a16:creationId xmlns:a16="http://schemas.microsoft.com/office/drawing/2014/main" id="{FEF33DD7-0E00-6A44-BA20-1E99769C7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D7D6F-90A7-AF40-AC8F-40470AE9E13D}"/>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362490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9717-55FD-0E40-B031-9544DB4C0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51A48-EA4F-AB4D-88FE-45F5A467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F273D1-4C7B-0743-981A-2C8D0C414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59FC1E-F546-AC46-985B-470E72D83C40}"/>
              </a:ext>
            </a:extLst>
          </p:cNvPr>
          <p:cNvSpPr>
            <a:spLocks noGrp="1"/>
          </p:cNvSpPr>
          <p:nvPr>
            <p:ph type="dt" sz="half" idx="10"/>
          </p:nvPr>
        </p:nvSpPr>
        <p:spPr/>
        <p:txBody>
          <a:bodyPr/>
          <a:lstStyle/>
          <a:p>
            <a:fld id="{FA21487F-BF11-9C43-A522-41B43656C37D}" type="datetimeFigureOut">
              <a:rPr lang="en-US" smtClean="0"/>
              <a:t>8/1/21</a:t>
            </a:fld>
            <a:endParaRPr lang="en-US"/>
          </a:p>
        </p:txBody>
      </p:sp>
      <p:sp>
        <p:nvSpPr>
          <p:cNvPr id="6" name="Footer Placeholder 5">
            <a:extLst>
              <a:ext uri="{FF2B5EF4-FFF2-40B4-BE49-F238E27FC236}">
                <a16:creationId xmlns:a16="http://schemas.microsoft.com/office/drawing/2014/main" id="{031827A9-B61D-C349-BB90-B1B93AE06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57883-DEB5-DE4E-9A38-0F1E81611212}"/>
              </a:ext>
            </a:extLst>
          </p:cNvPr>
          <p:cNvSpPr>
            <a:spLocks noGrp="1"/>
          </p:cNvSpPr>
          <p:nvPr>
            <p:ph type="sldNum" sz="quarter" idx="12"/>
          </p:nvPr>
        </p:nvSpPr>
        <p:spPr/>
        <p:txBody>
          <a:bodyPr/>
          <a:lstStyle/>
          <a:p>
            <a:fld id="{43A19C2A-4423-4147-97EE-BFF96E51B127}" type="slidenum">
              <a:rPr lang="en-US" smtClean="0"/>
              <a:t>‹#›</a:t>
            </a:fld>
            <a:endParaRPr lang="en-US"/>
          </a:p>
        </p:txBody>
      </p:sp>
    </p:spTree>
    <p:extLst>
      <p:ext uri="{BB962C8B-B14F-4D97-AF65-F5344CB8AC3E}">
        <p14:creationId xmlns:p14="http://schemas.microsoft.com/office/powerpoint/2010/main" val="35622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7BF91-3511-3942-8348-C03DDE582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775B48-B4B0-804C-A33E-BB526F44B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D00D-FEC2-A640-A550-E7651422D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1487F-BF11-9C43-A522-41B43656C37D}" type="datetimeFigureOut">
              <a:rPr lang="en-US" smtClean="0"/>
              <a:t>8/1/21</a:t>
            </a:fld>
            <a:endParaRPr lang="en-US"/>
          </a:p>
        </p:txBody>
      </p:sp>
      <p:sp>
        <p:nvSpPr>
          <p:cNvPr id="5" name="Footer Placeholder 4">
            <a:extLst>
              <a:ext uri="{FF2B5EF4-FFF2-40B4-BE49-F238E27FC236}">
                <a16:creationId xmlns:a16="http://schemas.microsoft.com/office/drawing/2014/main" id="{00B3EDC0-2DF9-CF40-9D5B-FC330FA77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6B8A9C-D8B0-DB49-A708-9497A8686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19C2A-4423-4147-97EE-BFF96E51B127}" type="slidenum">
              <a:rPr lang="en-US" smtClean="0"/>
              <a:t>‹#›</a:t>
            </a:fld>
            <a:endParaRPr lang="en-US"/>
          </a:p>
        </p:txBody>
      </p:sp>
    </p:spTree>
    <p:extLst>
      <p:ext uri="{BB962C8B-B14F-4D97-AF65-F5344CB8AC3E}">
        <p14:creationId xmlns:p14="http://schemas.microsoft.com/office/powerpoint/2010/main" val="279360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ience.jrank.org/pages/11001/Reflexivity-Reflexivity-in-Anthropology.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igitalcommons.unl.edu/cgi/viewcontent.cgi?article=1944&amp;context=greatplainsresearch" TargetMode="External"/><Relationship Id="rId2" Type="http://schemas.openxmlformats.org/officeDocument/2006/relationships/hyperlink" Target="https://www.appliedanthro.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9CWdiYIXH8&amp;feature=emb_logo" TargetMode="External"/><Relationship Id="rId2" Type="http://schemas.openxmlformats.org/officeDocument/2006/relationships/hyperlink" Target="https://www.c-span.org/video/?152556-1/national-gay-lesbian-task-force-dinne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6F61C0-77E9-4248-BDCC-9ADE272B8735}"/>
              </a:ext>
            </a:extLst>
          </p:cNvPr>
          <p:cNvSpPr txBox="1"/>
          <p:nvPr/>
        </p:nvSpPr>
        <p:spPr>
          <a:xfrm>
            <a:off x="4611758" y="739912"/>
            <a:ext cx="5910469" cy="2585323"/>
          </a:xfrm>
          <a:prstGeom prst="rect">
            <a:avLst/>
          </a:prstGeom>
          <a:noFill/>
        </p:spPr>
        <p:txBody>
          <a:bodyPr wrap="square" rtlCol="0">
            <a:spAutoFit/>
          </a:bodyPr>
          <a:lstStyle/>
          <a:p>
            <a:r>
              <a:rPr lang="en-US" dirty="0" err="1"/>
              <a:t>Hinsha</a:t>
            </a:r>
            <a:r>
              <a:rPr lang="en-US" dirty="0"/>
              <a:t> Waste </a:t>
            </a:r>
            <a:r>
              <a:rPr lang="en-US" dirty="0" err="1"/>
              <a:t>Agli</a:t>
            </a:r>
            <a:r>
              <a:rPr lang="en-US" dirty="0"/>
              <a:t> Win - </a:t>
            </a:r>
            <a:r>
              <a:rPr lang="en-US" b="1" dirty="0"/>
              <a:t>Beatrice Medicine</a:t>
            </a:r>
            <a:r>
              <a:rPr lang="en-US" dirty="0"/>
              <a:t> (August 1, 1923 - December 19, 2005) (</a:t>
            </a:r>
            <a:r>
              <a:rPr lang="en-US" dirty="0" err="1"/>
              <a:t>Sihasapa</a:t>
            </a:r>
            <a:r>
              <a:rPr lang="en-US" dirty="0"/>
              <a:t> and </a:t>
            </a:r>
            <a:r>
              <a:rPr lang="en-US" dirty="0" err="1"/>
              <a:t>Minneconjou</a:t>
            </a:r>
            <a:r>
              <a:rPr lang="en-US" dirty="0"/>
              <a:t> Lakota) was a scholar, anthropologist, and educator known for her work in the fields of Indigenous languages, cultures, and history. Medicine spent much of her life researching, teaching, and serving Native communities, primarily in the fields of bilingual education, addiction and recovery, mental health, tribal identity, and women's, children's, and LGBT community issues.</a:t>
            </a:r>
          </a:p>
        </p:txBody>
      </p:sp>
      <p:pic>
        <p:nvPicPr>
          <p:cNvPr id="7" name="Picture 6">
            <a:extLst>
              <a:ext uri="{FF2B5EF4-FFF2-40B4-BE49-F238E27FC236}">
                <a16:creationId xmlns:a16="http://schemas.microsoft.com/office/drawing/2014/main" id="{82E37AC3-4AA9-3340-A6CF-59DAA3B59F0B}"/>
              </a:ext>
            </a:extLst>
          </p:cNvPr>
          <p:cNvPicPr>
            <a:picLocks noChangeAspect="1"/>
          </p:cNvPicPr>
          <p:nvPr/>
        </p:nvPicPr>
        <p:blipFill>
          <a:blip r:embed="rId2"/>
          <a:stretch>
            <a:fillRect/>
          </a:stretch>
        </p:blipFill>
        <p:spPr>
          <a:xfrm>
            <a:off x="728870" y="734391"/>
            <a:ext cx="3046067" cy="3063473"/>
          </a:xfrm>
          <a:prstGeom prst="rect">
            <a:avLst/>
          </a:prstGeom>
        </p:spPr>
      </p:pic>
      <p:sp>
        <p:nvSpPr>
          <p:cNvPr id="8" name="TextBox 7">
            <a:extLst>
              <a:ext uri="{FF2B5EF4-FFF2-40B4-BE49-F238E27FC236}">
                <a16:creationId xmlns:a16="http://schemas.microsoft.com/office/drawing/2014/main" id="{C6AF59A7-EA32-CD49-BDC0-7778B462312D}"/>
              </a:ext>
            </a:extLst>
          </p:cNvPr>
          <p:cNvSpPr txBox="1"/>
          <p:nvPr/>
        </p:nvSpPr>
        <p:spPr>
          <a:xfrm>
            <a:off x="4359965" y="3697357"/>
            <a:ext cx="7699513" cy="2585323"/>
          </a:xfrm>
          <a:prstGeom prst="rect">
            <a:avLst/>
          </a:prstGeom>
          <a:noFill/>
        </p:spPr>
        <p:txBody>
          <a:bodyPr wrap="square" rtlCol="0">
            <a:spAutoFit/>
          </a:bodyPr>
          <a:lstStyle/>
          <a:p>
            <a:r>
              <a:rPr lang="en-US" sz="2400" dirty="0"/>
              <a:t>Key Themes:</a:t>
            </a:r>
          </a:p>
          <a:p>
            <a:endParaRPr lang="en-US" sz="2400" dirty="0"/>
          </a:p>
          <a:p>
            <a:pPr marL="342900" indent="-342900">
              <a:buAutoNum type="arabicParenR"/>
            </a:pPr>
            <a:r>
              <a:rPr lang="en-US" sz="2400" dirty="0"/>
              <a:t>Reflexivity</a:t>
            </a:r>
          </a:p>
          <a:p>
            <a:pPr marL="342900" indent="-342900">
              <a:buAutoNum type="arabicParenR"/>
            </a:pPr>
            <a:r>
              <a:rPr lang="en-US" sz="2400" dirty="0"/>
              <a:t>Applied Anthropology</a:t>
            </a:r>
          </a:p>
          <a:p>
            <a:pPr marL="342900" indent="-342900">
              <a:buAutoNum type="arabicParenR"/>
            </a:pPr>
            <a:r>
              <a:rPr lang="en-US" sz="2400" dirty="0"/>
              <a:t>Self-Determination</a:t>
            </a:r>
          </a:p>
          <a:p>
            <a:pPr marL="342900" indent="-342900">
              <a:buAutoNum type="arabicParenR"/>
            </a:pPr>
            <a:r>
              <a:rPr lang="en-US" sz="2400" dirty="0"/>
              <a:t> LGBTQ advocacy</a:t>
            </a:r>
          </a:p>
          <a:p>
            <a:pPr marL="342900" indent="-342900">
              <a:buAutoNum type="arabicParenR"/>
            </a:pPr>
            <a:endParaRPr lang="en-US" dirty="0"/>
          </a:p>
        </p:txBody>
      </p:sp>
    </p:spTree>
    <p:extLst>
      <p:ext uri="{BB962C8B-B14F-4D97-AF65-F5344CB8AC3E}">
        <p14:creationId xmlns:p14="http://schemas.microsoft.com/office/powerpoint/2010/main" val="301775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B6F9D2-FA0C-9A4F-8FC8-1CB992C41820}"/>
              </a:ext>
            </a:extLst>
          </p:cNvPr>
          <p:cNvSpPr txBox="1"/>
          <p:nvPr/>
        </p:nvSpPr>
        <p:spPr>
          <a:xfrm>
            <a:off x="834887" y="2756452"/>
            <a:ext cx="9276522" cy="2862322"/>
          </a:xfrm>
          <a:prstGeom prst="rect">
            <a:avLst/>
          </a:prstGeom>
          <a:noFill/>
        </p:spPr>
        <p:txBody>
          <a:bodyPr wrap="square" rtlCol="0">
            <a:spAutoFit/>
          </a:bodyPr>
          <a:lstStyle/>
          <a:p>
            <a:r>
              <a:rPr lang="en-US" dirty="0"/>
              <a:t>The convention of introducing ethnographic works with brief biographical statements, designed to lay out the ethnographer's personal history and stakes in his or her problem or subject. Other works incorporated reflexive concerns or strategies to broader ends, using them to interrogate the relationship between writing and theory or to problematize the role of ethnography in the construction of ethnographic subjects.</a:t>
            </a:r>
          </a:p>
          <a:p>
            <a:r>
              <a:rPr lang="en-US" dirty="0">
                <a:hlinkClick r:id="rId2"/>
              </a:rPr>
              <a:t>https://science.jrank.org/pages/11001/Reflexivity-Reflexivity-in-Anthropology.html</a:t>
            </a:r>
            <a:endParaRPr lang="en-US" dirty="0"/>
          </a:p>
          <a:p>
            <a:endParaRPr lang="en-US" dirty="0"/>
          </a:p>
          <a:p>
            <a:br>
              <a:rPr lang="en-US" dirty="0"/>
            </a:br>
            <a:endParaRPr lang="en-US" dirty="0"/>
          </a:p>
          <a:p>
            <a:endParaRPr lang="en-US" dirty="0"/>
          </a:p>
        </p:txBody>
      </p:sp>
      <p:sp>
        <p:nvSpPr>
          <p:cNvPr id="5" name="TextBox 4">
            <a:extLst>
              <a:ext uri="{FF2B5EF4-FFF2-40B4-BE49-F238E27FC236}">
                <a16:creationId xmlns:a16="http://schemas.microsoft.com/office/drawing/2014/main" id="{ABE1A0F0-2C3B-1D4A-940A-DABD6B31E951}"/>
              </a:ext>
            </a:extLst>
          </p:cNvPr>
          <p:cNvSpPr txBox="1"/>
          <p:nvPr/>
        </p:nvSpPr>
        <p:spPr>
          <a:xfrm>
            <a:off x="834887" y="1961321"/>
            <a:ext cx="5685182" cy="461665"/>
          </a:xfrm>
          <a:prstGeom prst="rect">
            <a:avLst/>
          </a:prstGeom>
          <a:noFill/>
        </p:spPr>
        <p:txBody>
          <a:bodyPr wrap="square" rtlCol="0">
            <a:spAutoFit/>
          </a:bodyPr>
          <a:lstStyle/>
          <a:p>
            <a:r>
              <a:rPr lang="en-US" sz="2400" b="1" dirty="0"/>
              <a:t>Reflexivity</a:t>
            </a:r>
          </a:p>
        </p:txBody>
      </p:sp>
    </p:spTree>
    <p:extLst>
      <p:ext uri="{BB962C8B-B14F-4D97-AF65-F5344CB8AC3E}">
        <p14:creationId xmlns:p14="http://schemas.microsoft.com/office/powerpoint/2010/main" val="2914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8894C-A68A-034E-9E73-BEA825B1F06C}"/>
              </a:ext>
            </a:extLst>
          </p:cNvPr>
          <p:cNvSpPr txBox="1"/>
          <p:nvPr/>
        </p:nvSpPr>
        <p:spPr>
          <a:xfrm>
            <a:off x="689113" y="755374"/>
            <a:ext cx="6559826" cy="2400657"/>
          </a:xfrm>
          <a:prstGeom prst="rect">
            <a:avLst/>
          </a:prstGeom>
          <a:noFill/>
        </p:spPr>
        <p:txBody>
          <a:bodyPr wrap="square" rtlCol="0">
            <a:spAutoFit/>
          </a:bodyPr>
          <a:lstStyle/>
          <a:p>
            <a:r>
              <a:rPr lang="en-US" sz="2400" b="1" dirty="0"/>
              <a:t>Applied Anthropology</a:t>
            </a:r>
          </a:p>
          <a:p>
            <a:endParaRPr lang="en-US" dirty="0"/>
          </a:p>
          <a:p>
            <a:r>
              <a:rPr lang="en-US" dirty="0"/>
              <a:t>Society for Applied Anthropology was founded in 1941 to promote the investigation of the principles of </a:t>
            </a:r>
            <a:r>
              <a:rPr lang="en-US" b="1" dirty="0"/>
              <a:t>human behavior</a:t>
            </a:r>
            <a:r>
              <a:rPr lang="en-US" dirty="0"/>
              <a:t> and the </a:t>
            </a:r>
            <a:r>
              <a:rPr lang="en-US" b="1" dirty="0"/>
              <a:t>application of these principles to contemporary issues </a:t>
            </a:r>
            <a:r>
              <a:rPr lang="en-US" dirty="0"/>
              <a:t>and problems. The unifying factor is a commitment to making an impact on the </a:t>
            </a:r>
            <a:r>
              <a:rPr lang="en-US" b="1" dirty="0"/>
              <a:t>quality of life </a:t>
            </a:r>
            <a:r>
              <a:rPr lang="en-US" dirty="0"/>
              <a:t>in the world. </a:t>
            </a:r>
            <a:r>
              <a:rPr lang="en-US" dirty="0">
                <a:hlinkClick r:id="rId2"/>
              </a:rPr>
              <a:t>https://www.appliedanthro.org/</a:t>
            </a:r>
            <a:endParaRPr lang="en-US" dirty="0"/>
          </a:p>
          <a:p>
            <a:endParaRPr lang="en-US" dirty="0"/>
          </a:p>
        </p:txBody>
      </p:sp>
      <p:sp>
        <p:nvSpPr>
          <p:cNvPr id="3" name="TextBox 2">
            <a:extLst>
              <a:ext uri="{FF2B5EF4-FFF2-40B4-BE49-F238E27FC236}">
                <a16:creationId xmlns:a16="http://schemas.microsoft.com/office/drawing/2014/main" id="{CC8F5F14-858A-DB44-9812-5469DC4F098D}"/>
              </a:ext>
            </a:extLst>
          </p:cNvPr>
          <p:cNvSpPr txBox="1"/>
          <p:nvPr/>
        </p:nvSpPr>
        <p:spPr>
          <a:xfrm>
            <a:off x="689113" y="3617844"/>
            <a:ext cx="11052313" cy="2985433"/>
          </a:xfrm>
          <a:prstGeom prst="rect">
            <a:avLst/>
          </a:prstGeom>
          <a:noFill/>
        </p:spPr>
        <p:txBody>
          <a:bodyPr wrap="square" rtlCol="0">
            <a:spAutoFit/>
          </a:bodyPr>
          <a:lstStyle/>
          <a:p>
            <a:r>
              <a:rPr lang="en-US" sz="2400" dirty="0"/>
              <a:t>EXAMPLE: Drinking and Sobriety among the Lakota Sioux. By Beatrice Medicine. </a:t>
            </a:r>
            <a:r>
              <a:rPr lang="en-US" sz="2000" dirty="0"/>
              <a:t>Lanham, MD: </a:t>
            </a:r>
            <a:r>
              <a:rPr lang="en-US" sz="2000" dirty="0" err="1"/>
              <a:t>AltaMira</a:t>
            </a:r>
            <a:r>
              <a:rPr lang="en-US" sz="2000" dirty="0"/>
              <a:t> Press, 2007</a:t>
            </a:r>
          </a:p>
          <a:p>
            <a:r>
              <a:rPr lang="en-US" dirty="0"/>
              <a:t> </a:t>
            </a:r>
          </a:p>
          <a:p>
            <a:r>
              <a:rPr lang="en-US" dirty="0"/>
              <a:t>“…there are no social controls on alcoholism or pressures to maintain sobriety within Lakota society. Acts committed while drunk are excusable, and the </a:t>
            </a:r>
            <a:r>
              <a:rPr lang="en-US" dirty="0" err="1"/>
              <a:t>tiyospaye</a:t>
            </a:r>
            <a:r>
              <a:rPr lang="en-US" dirty="0"/>
              <a:t> extended family unit does not shun alcoholics, but supports them with food and shelter in accordance with the cultural weight given to generosity.”</a:t>
            </a:r>
          </a:p>
          <a:p>
            <a:endParaRPr lang="en-US" dirty="0"/>
          </a:p>
          <a:p>
            <a:r>
              <a:rPr lang="en-US" dirty="0"/>
              <a:t>“Medicine argues that to combat alcohol abuse, there must be significant changes in the way Lakota people socialize, and individuals must be able to earn money with dignity.” </a:t>
            </a:r>
            <a:r>
              <a:rPr lang="en-US" dirty="0">
                <a:hlinkClick r:id="rId3"/>
              </a:rPr>
              <a:t>https://digitalcommons.unl.edu/cgi/viewcontent.cgi?article=1944&amp;context=greatplainsresearch</a:t>
            </a:r>
            <a:endParaRPr lang="en-US" dirty="0"/>
          </a:p>
        </p:txBody>
      </p:sp>
      <p:pic>
        <p:nvPicPr>
          <p:cNvPr id="5" name="Picture 4">
            <a:extLst>
              <a:ext uri="{FF2B5EF4-FFF2-40B4-BE49-F238E27FC236}">
                <a16:creationId xmlns:a16="http://schemas.microsoft.com/office/drawing/2014/main" id="{2805CC04-C044-7C41-AE72-2648CB0DE886}"/>
              </a:ext>
            </a:extLst>
          </p:cNvPr>
          <p:cNvPicPr>
            <a:picLocks noChangeAspect="1"/>
          </p:cNvPicPr>
          <p:nvPr/>
        </p:nvPicPr>
        <p:blipFill>
          <a:blip r:embed="rId4"/>
          <a:stretch>
            <a:fillRect/>
          </a:stretch>
        </p:blipFill>
        <p:spPr>
          <a:xfrm>
            <a:off x="9117496" y="397596"/>
            <a:ext cx="1884846" cy="2989342"/>
          </a:xfrm>
          <a:prstGeom prst="rect">
            <a:avLst/>
          </a:prstGeom>
        </p:spPr>
      </p:pic>
    </p:spTree>
    <p:extLst>
      <p:ext uri="{BB962C8B-B14F-4D97-AF65-F5344CB8AC3E}">
        <p14:creationId xmlns:p14="http://schemas.microsoft.com/office/powerpoint/2010/main" val="19568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3CFCC-73C2-6644-A46D-A9835E900101}"/>
              </a:ext>
            </a:extLst>
          </p:cNvPr>
          <p:cNvSpPr txBox="1"/>
          <p:nvPr/>
        </p:nvSpPr>
        <p:spPr>
          <a:xfrm>
            <a:off x="914399" y="4666842"/>
            <a:ext cx="10999304" cy="1846659"/>
          </a:xfrm>
          <a:prstGeom prst="rect">
            <a:avLst/>
          </a:prstGeom>
          <a:noFill/>
        </p:spPr>
        <p:txBody>
          <a:bodyPr wrap="square" rtlCol="0">
            <a:spAutoFit/>
          </a:bodyPr>
          <a:lstStyle/>
          <a:p>
            <a:r>
              <a:rPr lang="en-US" sz="2400" dirty="0"/>
              <a:t>EXAMPLE: Economic Parity</a:t>
            </a:r>
          </a:p>
          <a:p>
            <a:r>
              <a:rPr lang="en-US" sz="2400" dirty="0"/>
              <a:t>“Only when Native Americans have equal access to political power, decision-making and socioeconomic advantages will there by any hope of equality for them in their homeland”</a:t>
            </a:r>
            <a:r>
              <a:rPr lang="en-US" dirty="0"/>
              <a:t> From </a:t>
            </a:r>
            <a:r>
              <a:rPr lang="en-US" i="1" dirty="0"/>
              <a:t>Learning to Be an Anthropologist and Remain Native. </a:t>
            </a:r>
            <a:r>
              <a:rPr lang="en-US" dirty="0"/>
              <a:t>2001</a:t>
            </a:r>
          </a:p>
          <a:p>
            <a:endParaRPr lang="en-US" dirty="0"/>
          </a:p>
        </p:txBody>
      </p:sp>
      <p:pic>
        <p:nvPicPr>
          <p:cNvPr id="4" name="Picture 3">
            <a:extLst>
              <a:ext uri="{FF2B5EF4-FFF2-40B4-BE49-F238E27FC236}">
                <a16:creationId xmlns:a16="http://schemas.microsoft.com/office/drawing/2014/main" id="{25024F37-F16A-B547-9588-BF08CF4F1F74}"/>
              </a:ext>
            </a:extLst>
          </p:cNvPr>
          <p:cNvPicPr>
            <a:picLocks noChangeAspect="1"/>
          </p:cNvPicPr>
          <p:nvPr/>
        </p:nvPicPr>
        <p:blipFill>
          <a:blip r:embed="rId2"/>
          <a:stretch>
            <a:fillRect/>
          </a:stretch>
        </p:blipFill>
        <p:spPr>
          <a:xfrm>
            <a:off x="8401878" y="669235"/>
            <a:ext cx="2473739" cy="3874880"/>
          </a:xfrm>
          <a:prstGeom prst="rect">
            <a:avLst/>
          </a:prstGeom>
        </p:spPr>
      </p:pic>
      <p:sp>
        <p:nvSpPr>
          <p:cNvPr id="5" name="TextBox 4">
            <a:extLst>
              <a:ext uri="{FF2B5EF4-FFF2-40B4-BE49-F238E27FC236}">
                <a16:creationId xmlns:a16="http://schemas.microsoft.com/office/drawing/2014/main" id="{BC5F40B2-CF74-524E-94F6-9AE8EA6421A3}"/>
              </a:ext>
            </a:extLst>
          </p:cNvPr>
          <p:cNvSpPr txBox="1"/>
          <p:nvPr/>
        </p:nvSpPr>
        <p:spPr>
          <a:xfrm>
            <a:off x="397565" y="669235"/>
            <a:ext cx="7606748" cy="2369880"/>
          </a:xfrm>
          <a:prstGeom prst="rect">
            <a:avLst/>
          </a:prstGeom>
          <a:noFill/>
        </p:spPr>
        <p:txBody>
          <a:bodyPr wrap="square" rtlCol="0">
            <a:spAutoFit/>
          </a:bodyPr>
          <a:lstStyle/>
          <a:p>
            <a:r>
              <a:rPr lang="en-US" sz="2400" b="1" dirty="0"/>
              <a:t>Self-Determination - </a:t>
            </a:r>
            <a:r>
              <a:rPr lang="en-US" dirty="0"/>
              <a:t>The period after the late 1960s came to be known as the "Self-determination Era," where U.S. policy toward American Indian tribes provided greater opportunities for Indian people to manage local government and local issues. The Self-determination and Education Act of 1975 (PL-93-638) was passed which allowed tribal governments to contract BIA programs such as police, maintenance, education, social services, etc.</a:t>
            </a:r>
            <a:r>
              <a:rPr lang="en-US" sz="2400" b="1" dirty="0"/>
              <a:t> </a:t>
            </a:r>
          </a:p>
          <a:p>
            <a:r>
              <a:rPr lang="en-US" sz="1400" dirty="0"/>
              <a:t>https://</a:t>
            </a:r>
            <a:r>
              <a:rPr lang="en-US" sz="1400" dirty="0" err="1"/>
              <a:t>www.culturalsurvival.org</a:t>
            </a:r>
            <a:r>
              <a:rPr lang="en-US" sz="1400" dirty="0"/>
              <a:t>/publications/cultural-survival-quarterly/self-determination-and-activism-among-</a:t>
            </a:r>
            <a:r>
              <a:rPr lang="en-US" sz="1400" dirty="0" err="1"/>
              <a:t>american</a:t>
            </a:r>
            <a:r>
              <a:rPr lang="en-US" sz="1400" dirty="0"/>
              <a:t>-</a:t>
            </a:r>
            <a:r>
              <a:rPr lang="en-US" sz="1400" dirty="0" err="1"/>
              <a:t>indians</a:t>
            </a:r>
            <a:endParaRPr lang="en-US" sz="1400" dirty="0"/>
          </a:p>
        </p:txBody>
      </p:sp>
    </p:spTree>
    <p:extLst>
      <p:ext uri="{BB962C8B-B14F-4D97-AF65-F5344CB8AC3E}">
        <p14:creationId xmlns:p14="http://schemas.microsoft.com/office/powerpoint/2010/main" val="414775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E1CF0-B048-E143-B2A3-D35C6C8EFC26}"/>
              </a:ext>
            </a:extLst>
          </p:cNvPr>
          <p:cNvSpPr txBox="1"/>
          <p:nvPr/>
        </p:nvSpPr>
        <p:spPr>
          <a:xfrm>
            <a:off x="172278" y="5168346"/>
            <a:ext cx="12019722" cy="1200329"/>
          </a:xfrm>
          <a:prstGeom prst="rect">
            <a:avLst/>
          </a:prstGeom>
          <a:noFill/>
        </p:spPr>
        <p:txBody>
          <a:bodyPr wrap="square" rtlCol="0">
            <a:spAutoFit/>
          </a:bodyPr>
          <a:lstStyle/>
          <a:p>
            <a:r>
              <a:rPr lang="en-US" dirty="0">
                <a:hlinkClick r:id="rId2"/>
              </a:rPr>
              <a:t>https://www.c-span.org/video/?152556-1/national-gay-lesbian-task-force-dinner</a:t>
            </a:r>
            <a:r>
              <a:rPr lang="en-US" dirty="0"/>
              <a:t> @ 15:00</a:t>
            </a:r>
          </a:p>
          <a:p>
            <a:r>
              <a:rPr lang="en-US" dirty="0"/>
              <a:t>October 4, 1999 National Gay and Lesbian Task Force Dinner – Medicine is 76 years old</a:t>
            </a:r>
            <a:endParaRPr lang="en-US" b="1" dirty="0"/>
          </a:p>
          <a:p>
            <a:r>
              <a:rPr lang="en-US" dirty="0"/>
              <a:t>See also: </a:t>
            </a:r>
            <a:r>
              <a:rPr lang="en-US" dirty="0">
                <a:hlinkClick r:id="rId3"/>
              </a:rPr>
              <a:t>https://www.youtube.com/watch?v=W9CWdiYIXH8&amp;feature=emb_logo</a:t>
            </a:r>
            <a:endParaRPr lang="en-US" dirty="0"/>
          </a:p>
          <a:p>
            <a:r>
              <a:rPr lang="en-US" dirty="0"/>
              <a:t>BECOMING AN ANTHROPOLOGIST: CELEBRATING DR. BEATRICE MEDICINE’S CONTRIBUTIONS TO ANTHROPOLOGY 2015</a:t>
            </a:r>
          </a:p>
        </p:txBody>
      </p:sp>
      <p:pic>
        <p:nvPicPr>
          <p:cNvPr id="8" name="Picture 7">
            <a:extLst>
              <a:ext uri="{FF2B5EF4-FFF2-40B4-BE49-F238E27FC236}">
                <a16:creationId xmlns:a16="http://schemas.microsoft.com/office/drawing/2014/main" id="{209715C6-7B29-1040-8896-BF00C7C5B4C3}"/>
              </a:ext>
            </a:extLst>
          </p:cNvPr>
          <p:cNvPicPr>
            <a:picLocks noChangeAspect="1"/>
          </p:cNvPicPr>
          <p:nvPr/>
        </p:nvPicPr>
        <p:blipFill>
          <a:blip r:embed="rId4"/>
          <a:stretch>
            <a:fillRect/>
          </a:stretch>
        </p:blipFill>
        <p:spPr>
          <a:xfrm>
            <a:off x="4797287" y="911286"/>
            <a:ext cx="6692348" cy="3715731"/>
          </a:xfrm>
          <a:prstGeom prst="rect">
            <a:avLst/>
          </a:prstGeom>
        </p:spPr>
      </p:pic>
      <p:sp>
        <p:nvSpPr>
          <p:cNvPr id="9" name="TextBox 8">
            <a:extLst>
              <a:ext uri="{FF2B5EF4-FFF2-40B4-BE49-F238E27FC236}">
                <a16:creationId xmlns:a16="http://schemas.microsoft.com/office/drawing/2014/main" id="{3FFBA591-0D93-7C4A-8E7C-89114F991A08}"/>
              </a:ext>
            </a:extLst>
          </p:cNvPr>
          <p:cNvSpPr txBox="1"/>
          <p:nvPr/>
        </p:nvSpPr>
        <p:spPr>
          <a:xfrm>
            <a:off x="331304" y="1073426"/>
            <a:ext cx="3604592" cy="3785652"/>
          </a:xfrm>
          <a:prstGeom prst="rect">
            <a:avLst/>
          </a:prstGeom>
          <a:noFill/>
        </p:spPr>
        <p:txBody>
          <a:bodyPr wrap="square" rtlCol="0">
            <a:spAutoFit/>
          </a:bodyPr>
          <a:lstStyle/>
          <a:p>
            <a:r>
              <a:rPr lang="en-US" sz="2400" b="1" dirty="0"/>
              <a:t>LGBTQ Advocacy </a:t>
            </a:r>
          </a:p>
          <a:p>
            <a:endParaRPr lang="en-US" dirty="0"/>
          </a:p>
          <a:p>
            <a:r>
              <a:rPr lang="en-US" dirty="0"/>
              <a:t>Medicine, Beatrice. (2002). “Directions in Gender Research in American Indian Societies: Two Spirits and Other Categories” In W. J. </a:t>
            </a:r>
            <a:r>
              <a:rPr lang="en-US" dirty="0" err="1"/>
              <a:t>Lonner</a:t>
            </a:r>
            <a:r>
              <a:rPr lang="en-US" dirty="0"/>
              <a:t>, D. L. </a:t>
            </a:r>
            <a:r>
              <a:rPr lang="en-US" dirty="0" err="1"/>
              <a:t>Dinnel</a:t>
            </a:r>
            <a:r>
              <a:rPr lang="en-US" dirty="0"/>
              <a:t>, S. A. Hayes, &amp; D. N. Sattler (Eds.), </a:t>
            </a:r>
            <a:r>
              <a:rPr lang="en-US" i="1" dirty="0"/>
              <a:t>Online Readings in Psychology and Culture</a:t>
            </a:r>
            <a:r>
              <a:rPr lang="en-US" dirty="0"/>
              <a:t> (Unit 3, Chapter 2), Center for Cross-Cultural Research, Western Washington University, Bellingham, Washington USA.</a:t>
            </a:r>
          </a:p>
        </p:txBody>
      </p:sp>
    </p:spTree>
    <p:extLst>
      <p:ext uri="{BB962C8B-B14F-4D97-AF65-F5344CB8AC3E}">
        <p14:creationId xmlns:p14="http://schemas.microsoft.com/office/powerpoint/2010/main" val="242034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596E4-D812-E447-9C2B-521F09E9D5F1}"/>
              </a:ext>
            </a:extLst>
          </p:cNvPr>
          <p:cNvSpPr txBox="1"/>
          <p:nvPr/>
        </p:nvSpPr>
        <p:spPr>
          <a:xfrm>
            <a:off x="901148" y="755374"/>
            <a:ext cx="9674087" cy="646331"/>
          </a:xfrm>
          <a:prstGeom prst="rect">
            <a:avLst/>
          </a:prstGeom>
          <a:noFill/>
        </p:spPr>
        <p:txBody>
          <a:bodyPr wrap="square" rtlCol="0">
            <a:spAutoFit/>
          </a:bodyPr>
          <a:lstStyle/>
          <a:p>
            <a:r>
              <a:rPr lang="en-US" dirty="0"/>
              <a:t>Plains Indians Powwow in Russia  produced by Bea Medicine, in “Seeking the Spirit: Plains Indians in Russia” 1999</a:t>
            </a:r>
          </a:p>
        </p:txBody>
      </p:sp>
      <p:sp>
        <p:nvSpPr>
          <p:cNvPr id="5" name="AutoShape 2" descr="Medicine">
            <a:extLst>
              <a:ext uri="{FF2B5EF4-FFF2-40B4-BE49-F238E27FC236}">
                <a16:creationId xmlns:a16="http://schemas.microsoft.com/office/drawing/2014/main" id="{FCBDF3CC-5841-434E-866D-AE9142F72A61}"/>
              </a:ext>
            </a:extLst>
          </p:cNvPr>
          <p:cNvSpPr>
            <a:spLocks noChangeAspect="1" noChangeArrowheads="1"/>
          </p:cNvSpPr>
          <p:nvPr/>
        </p:nvSpPr>
        <p:spPr bwMode="auto">
          <a:xfrm>
            <a:off x="4191000" y="2235200"/>
            <a:ext cx="3810000" cy="238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2599E30-C0F8-D241-88E3-A7E771816880}"/>
              </a:ext>
            </a:extLst>
          </p:cNvPr>
          <p:cNvPicPr>
            <a:picLocks noChangeAspect="1"/>
          </p:cNvPicPr>
          <p:nvPr/>
        </p:nvPicPr>
        <p:blipFill>
          <a:blip r:embed="rId2"/>
          <a:stretch>
            <a:fillRect/>
          </a:stretch>
        </p:blipFill>
        <p:spPr>
          <a:xfrm>
            <a:off x="2772051" y="1866375"/>
            <a:ext cx="5932279" cy="3727434"/>
          </a:xfrm>
          <a:prstGeom prst="rect">
            <a:avLst/>
          </a:prstGeom>
        </p:spPr>
      </p:pic>
    </p:spTree>
    <p:extLst>
      <p:ext uri="{BB962C8B-B14F-4D97-AF65-F5344CB8AC3E}">
        <p14:creationId xmlns:p14="http://schemas.microsoft.com/office/powerpoint/2010/main" val="268881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684</Words>
  <Application>Microsoft Macintosh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Mithlo</dc:creator>
  <cp:lastModifiedBy>Microsoft Office User</cp:lastModifiedBy>
  <cp:revision>14</cp:revision>
  <dcterms:created xsi:type="dcterms:W3CDTF">2020-10-08T02:46:31Z</dcterms:created>
  <dcterms:modified xsi:type="dcterms:W3CDTF">2021-08-01T23:00:14Z</dcterms:modified>
</cp:coreProperties>
</file>