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82"/>
    <p:restoredTop sz="92500"/>
  </p:normalViewPr>
  <p:slideViewPr>
    <p:cSldViewPr snapToGrid="0" snapToObjects="1">
      <p:cViewPr varScale="1">
        <p:scale>
          <a:sx n="59" d="100"/>
          <a:sy n="59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7BE3F-9004-5C4A-B6F6-AF60B55FD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E8E76-FCB1-084D-BE2C-B31A841F9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324B7-7B9D-0246-B7C7-C50B472C0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EDD-BAC7-954E-85FF-C124FD6BBAF0}" type="datetimeFigureOut">
              <a:rPr lang="en-US" smtClean="0"/>
              <a:t>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75702-7E96-D749-BC2D-F57D72200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66DAD-BA5F-B349-836C-27B0618EF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DA8B-BFE7-4B40-84C7-212729755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1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D1922-97E8-4D4D-A058-8A88ECC28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7D49AB-5CA6-B142-926D-A0E7D060F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918A7-32DC-E84E-8C39-680D392CF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EDD-BAC7-954E-85FF-C124FD6BBAF0}" type="datetimeFigureOut">
              <a:rPr lang="en-US" smtClean="0"/>
              <a:t>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AC4D5-41F1-1348-B3CE-1B3027057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C070E-E96F-8E40-AC90-BB742852A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DA8B-BFE7-4B40-84C7-212729755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1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F58C4C-2122-3C4E-AD6B-239F51F25A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F6255B-21F1-6441-AFA1-68F1DD264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AA110-F4D1-4C4A-A8F7-09DBC04C1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EDD-BAC7-954E-85FF-C124FD6BBAF0}" type="datetimeFigureOut">
              <a:rPr lang="en-US" smtClean="0"/>
              <a:t>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B542A-1B02-9342-BC52-6E3E3F8FD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327BB-90B0-2F4F-976F-F1E7D74DE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DA8B-BFE7-4B40-84C7-212729755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6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84559-1415-4042-8591-74FE19E6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7EEA-2765-D544-BA0C-835BA9D76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81AC3-EA15-A840-95C2-FBFD379A3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EDD-BAC7-954E-85FF-C124FD6BBAF0}" type="datetimeFigureOut">
              <a:rPr lang="en-US" smtClean="0"/>
              <a:t>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199A1-3E54-3342-813F-82A12F68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BBAA7-E6AB-0A49-8F94-8D3E49880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DA8B-BFE7-4B40-84C7-212729755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2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A6D54-0566-234B-A45B-9A427801C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A9E1B-B0E5-0E40-9FFE-9A22DB400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AC2B8-0069-BD40-B5F2-2E6A266AD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EDD-BAC7-954E-85FF-C124FD6BBAF0}" type="datetimeFigureOut">
              <a:rPr lang="en-US" smtClean="0"/>
              <a:t>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25038-E7B7-304A-B165-662A91772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CD3CD-5A08-9C47-8B83-77C74E9C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DA8B-BFE7-4B40-84C7-212729755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5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E696-3CC2-B647-9774-246BF3E78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611A2-EFF1-3746-8850-60FB04C87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B1500-0475-BC4C-A501-8B4E97BE3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3F3869-4562-404D-BF4C-84FA30E70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EDD-BAC7-954E-85FF-C124FD6BBAF0}" type="datetimeFigureOut">
              <a:rPr lang="en-US" smtClean="0"/>
              <a:t>1/30/20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823EC-0289-B44F-AD04-96A3FBBED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F7312-D0C5-2642-83A7-DFBB1A7E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DA8B-BFE7-4B40-84C7-212729755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4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E5EC-1B84-AF41-A4CD-B30A0CA55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AC1DF-405D-7244-84C2-390D2782B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C6AC9-9611-D44F-8E19-3BCE2630C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5FB6A6-1DA4-1044-93FE-FFFEB1C978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F4FA13-7559-7A41-9237-6FFA61971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B75D99-12FA-E047-8CBB-F94F74012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EDD-BAC7-954E-85FF-C124FD6BBAF0}" type="datetimeFigureOut">
              <a:rPr lang="en-US" smtClean="0"/>
              <a:t>1/30/20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CB605E-4B13-AB47-B9D2-9D88C0121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7EF157-62A3-344A-A632-DA79CD019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DA8B-BFE7-4B40-84C7-212729755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8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12CDD-16C3-A84D-83C3-25CA87AE8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16F70E-60C0-3C4F-87F6-FA5EAE85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EDD-BAC7-954E-85FF-C124FD6BBAF0}" type="datetimeFigureOut">
              <a:rPr lang="en-US" smtClean="0"/>
              <a:t>1/30/20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6C633-A041-8C4E-BB57-92A12269D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1180E-77F5-6949-9F40-01613F8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DA8B-BFE7-4B40-84C7-212729755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F0673C-FFE5-1A4A-B55F-BCCDFF910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EDD-BAC7-954E-85FF-C124FD6BBAF0}" type="datetimeFigureOut">
              <a:rPr lang="en-US" smtClean="0"/>
              <a:t>1/30/20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7C8B4E-CB27-E54E-8391-D86C5CE4E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4C5BF-8121-2E4E-A6CE-51D9876F9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DA8B-BFE7-4B40-84C7-212729755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9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1FEA1-E9FB-E044-9C67-385379702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88DA8-397C-C348-9C6C-D1A17F41A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1DBFA9-333D-C94A-811A-71802EF35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25DA7-B93E-E44E-AABA-A4F91C14F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EDD-BAC7-954E-85FF-C124FD6BBAF0}" type="datetimeFigureOut">
              <a:rPr lang="en-US" smtClean="0"/>
              <a:t>1/30/20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220F50-1298-5E45-8DDD-C6318E84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1A1FE-38BB-7841-AD26-79BA674C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DA8B-BFE7-4B40-84C7-212729755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7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47FD3-4159-7649-869B-ABCB7C66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E4EA0B-F929-EA4D-81A3-A0A18D75D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861F04-BED8-1647-8F1D-B4CC1757C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6CA9F-48DA-4E42-8584-D1ED49FC5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EDD-BAC7-954E-85FF-C124FD6BBAF0}" type="datetimeFigureOut">
              <a:rPr lang="en-US" smtClean="0"/>
              <a:t>1/30/20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0BC1B-B534-D34E-847B-93D49D7A8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7BE80-029C-E845-8B29-7F0A1529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DA8B-BFE7-4B40-84C7-212729755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30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C9BDC8-D036-A141-A5D3-A950E7BB3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34980-6F71-9042-99FA-BF40D6F0C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9420B-4A28-E947-94DA-5C6C5EC8F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CEEDD-BAC7-954E-85FF-C124FD6BBAF0}" type="datetimeFigureOut">
              <a:rPr lang="en-US" smtClean="0"/>
              <a:t>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90F88-FB70-B748-8171-AF376FB83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01711-F64A-F74D-8DCC-379BD0A79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3DA8B-BFE7-4B40-84C7-212729755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3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TEZQ-O4vih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cribe.org/catalogue/web-du-bois-biography-four-voice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Civil_rights_activist" TargetMode="External"/><Relationship Id="rId5" Type="http://schemas.openxmlformats.org/officeDocument/2006/relationships/hyperlink" Target="https://en.wikipedia.org/wiki/Historian" TargetMode="External"/><Relationship Id="rId4" Type="http://schemas.openxmlformats.org/officeDocument/2006/relationships/hyperlink" Target="https://en.wikipedia.org/wiki/Sociolog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s8oTYGhLNG4&amp;list=PLm8wLl-CegPCDuAkT5bZ1blKkq7DKVzd_&amp;index=36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m4kOIzMqso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ouisproyect.org/2016/04/02/nanook-of-the-north-revisited/" TargetMode="External"/><Relationship Id="rId2" Type="http://schemas.openxmlformats.org/officeDocument/2006/relationships/hyperlink" Target="https://ffh.films.com/PreviewClip.aspx?id=2983&amp;trackingID=BVL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NYTA6SV6tM" TargetMode="External"/><Relationship Id="rId2" Type="http://schemas.openxmlformats.org/officeDocument/2006/relationships/hyperlink" Target="https://www.youtube.com/watch?time_continue=90&amp;v=FcOYx4_72Zo&amp;feature=emb_logo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409AAB-71EA-8549-9C8C-D17482D46EA5}"/>
              </a:ext>
            </a:extLst>
          </p:cNvPr>
          <p:cNvSpPr txBox="1"/>
          <p:nvPr/>
        </p:nvSpPr>
        <p:spPr>
          <a:xfrm>
            <a:off x="8490857" y="3962400"/>
            <a:ext cx="37011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Fatimah Rony</a:t>
            </a:r>
          </a:p>
          <a:p>
            <a:r>
              <a:rPr lang="en-US" dirty="0"/>
              <a:t>Professor, Film &amp; Media Studies</a:t>
            </a:r>
            <a:br>
              <a:rPr lang="en-US" dirty="0"/>
            </a:br>
            <a:r>
              <a:rPr lang="en-US" dirty="0"/>
              <a:t>School of Humanities </a:t>
            </a:r>
            <a:r>
              <a:rPr lang="en-US"/>
              <a:t>UC Irvine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Ph.D., Yale University, History of Art</a:t>
            </a:r>
            <a:br>
              <a:rPr lang="en-US" dirty="0"/>
            </a:br>
            <a:r>
              <a:rPr lang="en-US" dirty="0"/>
              <a:t>M.F.A., UCLA School of Theater, Film, and Television, Directing/Production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BDC309-08AA-A944-9A5D-F39BC2FAA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700" y="272140"/>
            <a:ext cx="2171700" cy="33410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D01457-254A-A046-92C7-FC2530BD4884}"/>
              </a:ext>
            </a:extLst>
          </p:cNvPr>
          <p:cNvSpPr txBox="1"/>
          <p:nvPr/>
        </p:nvSpPr>
        <p:spPr>
          <a:xfrm>
            <a:off x="348343" y="272140"/>
            <a:ext cx="757645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Third Eye : Race, Cinema and Ethnographic Spectacle (1996) </a:t>
            </a:r>
          </a:p>
          <a:p>
            <a:r>
              <a:rPr lang="en-US" sz="2400" i="1" dirty="0"/>
              <a:t>King Kong </a:t>
            </a:r>
            <a:r>
              <a:rPr lang="en-US" sz="2400" dirty="0"/>
              <a:t>(1933) and </a:t>
            </a:r>
            <a:r>
              <a:rPr lang="en-US" sz="2400" i="1" dirty="0" err="1"/>
              <a:t>Nanook</a:t>
            </a:r>
            <a:r>
              <a:rPr lang="en-US" sz="2400" i="1" dirty="0"/>
              <a:t> of North </a:t>
            </a:r>
            <a:r>
              <a:rPr lang="en-US" sz="2400" dirty="0"/>
              <a:t>(1922) </a:t>
            </a:r>
          </a:p>
          <a:p>
            <a:endParaRPr lang="en-US" sz="2400" dirty="0"/>
          </a:p>
          <a:p>
            <a:r>
              <a:rPr lang="en-US" sz="2000" b="1" dirty="0"/>
              <a:t>Third Eye </a:t>
            </a:r>
            <a:r>
              <a:rPr lang="en-US" sz="2000" dirty="0"/>
              <a:t>– Seeing oneself as an object</a:t>
            </a:r>
          </a:p>
          <a:p>
            <a:endParaRPr lang="en-US" sz="2000" dirty="0"/>
          </a:p>
          <a:p>
            <a:r>
              <a:rPr lang="en-US" sz="2000" dirty="0"/>
              <a:t>It is only by understanding what ethnographic cinema is, and how it works, that the powerful potential of the third eye can be more fully realized.</a:t>
            </a:r>
          </a:p>
          <a:p>
            <a:endParaRPr lang="en-US" sz="2000" dirty="0"/>
          </a:p>
          <a:p>
            <a:r>
              <a:rPr lang="en-US" sz="2000" b="1" dirty="0"/>
              <a:t>Double Consciousness </a:t>
            </a:r>
            <a:r>
              <a:rPr lang="en-US" sz="2000" dirty="0"/>
              <a:t>- W. E. B. Dubois the "sense of always looking at</a:t>
            </a:r>
          </a:p>
          <a:p>
            <a:r>
              <a:rPr lang="en-US" sz="2000" dirty="0"/>
              <a:t>one's self through the eyes of others”</a:t>
            </a:r>
          </a:p>
          <a:p>
            <a:endParaRPr lang="en-US" sz="2000" dirty="0"/>
          </a:p>
          <a:p>
            <a:r>
              <a:rPr lang="en-US" sz="2000" b="1" dirty="0"/>
              <a:t>Ethnographic cinema </a:t>
            </a:r>
            <a:r>
              <a:rPr lang="en-US" sz="2000" dirty="0"/>
              <a:t>- the pervasive "racialization" of indigenous peoples in both popular and traditional scientific cinema. Cinema is a social practice with conventions (nationalism and imperialism) discourse of power, knowledge, pleasure.</a:t>
            </a:r>
          </a:p>
          <a:p>
            <a:endParaRPr lang="en-US" sz="2000" dirty="0"/>
          </a:p>
          <a:p>
            <a:r>
              <a:rPr lang="en-US" sz="2000" b="1" dirty="0"/>
              <a:t>Not coeval </a:t>
            </a:r>
            <a:r>
              <a:rPr lang="en-US" sz="2000" dirty="0"/>
              <a:t>– Denial of contemporaneity of anthropology and those studied. </a:t>
            </a:r>
          </a:p>
        </p:txBody>
      </p:sp>
    </p:spTree>
    <p:extLst>
      <p:ext uri="{BB962C8B-B14F-4D97-AF65-F5344CB8AC3E}">
        <p14:creationId xmlns:p14="http://schemas.microsoft.com/office/powerpoint/2010/main" val="1570954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2316" y="681789"/>
            <a:ext cx="78338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Ulrich Baer</a:t>
            </a:r>
          </a:p>
          <a:p>
            <a:endParaRPr lang="en-US" dirty="0"/>
          </a:p>
          <a:p>
            <a:r>
              <a:rPr lang="en-US" dirty="0"/>
              <a:t>The photographic archive as melancholic but also offers the possibility of “opening up new worlds, of offering new historical identities.”</a:t>
            </a:r>
          </a:p>
          <a:p>
            <a:endParaRPr lang="en-US" dirty="0"/>
          </a:p>
          <a:p>
            <a:r>
              <a:rPr lang="en-US" dirty="0"/>
              <a:t>ULRICH BAER is Professor of German and Comparative Literature at New York University. He is the author of Spectral Evidence: The Photography of Trauma, 110 Stories: New York Writes after 9/11, and Remnants of Song: Trauma and the Experience of Modernity in Charles Baudelaire and Paul </a:t>
            </a:r>
            <a:r>
              <a:rPr lang="en-US" dirty="0" err="1"/>
              <a:t>Celan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 descr="Screen Shot 2016-04-13 at 7.27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549" y="3556000"/>
            <a:ext cx="3483282" cy="253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23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2317" y="521368"/>
            <a:ext cx="964779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- The original intention of recording for the future becomes </a:t>
            </a:r>
            <a:r>
              <a:rPr lang="en-US" sz="2400" dirty="0"/>
              <a:t>clouded by </a:t>
            </a:r>
            <a:r>
              <a:rPr lang="en-US" sz="2400" b="1" dirty="0"/>
              <a:t>melancholia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The archive seems to tinge its subject with death: what is found in the archive bears testimony to everything that could not be collected but was lost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Archives </a:t>
            </a:r>
            <a:r>
              <a:rPr lang="en-US" sz="2400" b="1" dirty="0"/>
              <a:t>bestow legitimacy </a:t>
            </a:r>
            <a:r>
              <a:rPr lang="en-US" dirty="0"/>
              <a:t>and preserve certain forms of knowledge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Archives transmit culturally and historically specific modes of remembrance.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But even in dogmatically conceived and tightly controlled archives there is an opening.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Photographs like archives have the capacity of </a:t>
            </a:r>
            <a:r>
              <a:rPr lang="en-US" sz="2400" b="1" dirty="0"/>
              <a:t>contingent, accidental or strategic interpretations</a:t>
            </a:r>
            <a:r>
              <a:rPr lang="en-US" dirty="0"/>
              <a:t>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ONLY interpreting the archive as as evidence of trauma  (melancholy) is limiting. Alternatives for new life in the archive and the photo. </a:t>
            </a:r>
          </a:p>
        </p:txBody>
      </p:sp>
    </p:spTree>
    <p:extLst>
      <p:ext uri="{BB962C8B-B14F-4D97-AF65-F5344CB8AC3E}">
        <p14:creationId xmlns:p14="http://schemas.microsoft.com/office/powerpoint/2010/main" val="56983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2843" y="588212"/>
            <a:ext cx="73927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Modes of Artistic Engagement in the Archive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sz="2400" dirty="0"/>
              <a:t>The fabricated or constructed archive</a:t>
            </a:r>
          </a:p>
          <a:p>
            <a:pPr marL="342900" indent="-342900">
              <a:buAutoNum type="arabicParenR"/>
            </a:pPr>
            <a:r>
              <a:rPr lang="en-US" sz="2400" dirty="0"/>
              <a:t>The archive of the unremembered</a:t>
            </a:r>
          </a:p>
          <a:p>
            <a:pPr marL="342900" indent="-342900">
              <a:buAutoNum type="arabicParenR"/>
            </a:pPr>
            <a:r>
              <a:rPr lang="en-US" sz="2400" b="1" dirty="0"/>
              <a:t>The archive’s redemption for new life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  <a:p>
            <a:r>
              <a:rPr lang="en-US" i="1" dirty="0"/>
              <a:t>To conduct research in an archive means to acknowledge that something contained therein might also undo the question that brought us here in the first place.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545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61A4D-8F66-EA48-A728-751E77FCC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5164" y="872836"/>
            <a:ext cx="8492836" cy="974581"/>
          </a:xfrm>
        </p:spPr>
        <p:txBody>
          <a:bodyPr/>
          <a:lstStyle/>
          <a:p>
            <a:r>
              <a:rPr lang="en-US" dirty="0"/>
              <a:t>Brothers by David Pilgrim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5DFEB-74B9-4C4E-8163-995E70879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9582" y="1981056"/>
            <a:ext cx="8943109" cy="568180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=WTr5ql27CNQ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9DAA95-9B6A-DC40-A137-C5D824C12525}"/>
              </a:ext>
            </a:extLst>
          </p:cNvPr>
          <p:cNvSpPr txBox="1"/>
          <p:nvPr/>
        </p:nvSpPr>
        <p:spPr>
          <a:xfrm>
            <a:off x="1939636" y="3075709"/>
            <a:ext cx="43087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Pilgrim is an applied sociologist with a doctorate from The Ohio State University. He believes that racism can be objectively studied and creatively assailed. He is the founder and curator of the Jim Crow Museum-a 12,000 piece collection of racist artifacts located at Ferris State University. The museum uses objects of intolerance to teach tolerance and promote social justice.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3FEC4B-6C9B-8C46-81E8-2478D3EB1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755" y="3075709"/>
            <a:ext cx="27813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40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B90143-9506-C643-92AF-3BAA3A578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1206500"/>
            <a:ext cx="88646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4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Screen Shot 2016-03-01 at 11.51.19 PM.png">
            <a:extLst>
              <a:ext uri="{FF2B5EF4-FFF2-40B4-BE49-F238E27FC236}">
                <a16:creationId xmlns:a16="http://schemas.microsoft.com/office/drawing/2014/main" id="{0A80F8FE-F2D6-6241-AB89-B0CFD8E10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99041"/>
            <a:ext cx="9144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Box 4">
            <a:extLst>
              <a:ext uri="{FF2B5EF4-FFF2-40B4-BE49-F238E27FC236}">
                <a16:creationId xmlns:a16="http://schemas.microsoft.com/office/drawing/2014/main" id="{DB99CD6F-A0C3-F041-8184-6B525B03D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172200"/>
            <a:ext cx="670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altLang="en-US" sz="1800" dirty="0" err="1"/>
              <a:t>https</a:t>
            </a:r>
            <a:r>
              <a:rPr lang="pt-BR" altLang="en-US" sz="1800" dirty="0"/>
              <a:t>://</a:t>
            </a:r>
            <a:r>
              <a:rPr lang="pt-BR" altLang="en-US" sz="1800" dirty="0" err="1"/>
              <a:t>vimeo.com</a:t>
            </a:r>
            <a:r>
              <a:rPr lang="pt-BR" altLang="en-US" sz="1800" dirty="0"/>
              <a:t>/45605233</a:t>
            </a:r>
            <a:endParaRPr lang="en-US" altLang="en-US" sz="1800" dirty="0"/>
          </a:p>
        </p:txBody>
      </p:sp>
      <p:sp>
        <p:nvSpPr>
          <p:cNvPr id="24579" name="TextBox 5">
            <a:extLst>
              <a:ext uri="{FF2B5EF4-FFF2-40B4-BE49-F238E27FC236}">
                <a16:creationId xmlns:a16="http://schemas.microsoft.com/office/drawing/2014/main" id="{E6F7B98C-4BF8-6640-AFB2-58B7898A8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0"/>
            <a:ext cx="883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Kerry James Marshall: Heirlooms and Accessories – Reduction, Isolation</a:t>
            </a:r>
          </a:p>
        </p:txBody>
      </p:sp>
    </p:spTree>
    <p:extLst>
      <p:ext uri="{BB962C8B-B14F-4D97-AF65-F5344CB8AC3E}">
        <p14:creationId xmlns:p14="http://schemas.microsoft.com/office/powerpoint/2010/main" val="1806950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DBC58D-806B-004A-8826-D4034B15A2B3}"/>
              </a:ext>
            </a:extLst>
          </p:cNvPr>
          <p:cNvSpPr txBox="1"/>
          <p:nvPr/>
        </p:nvSpPr>
        <p:spPr>
          <a:xfrm>
            <a:off x="983673" y="1011382"/>
            <a:ext cx="74814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Zealand - Lisa </a:t>
            </a:r>
            <a:r>
              <a:rPr lang="en-US" dirty="0" err="1"/>
              <a:t>Reihana</a:t>
            </a:r>
            <a:r>
              <a:rPr lang="en-US" dirty="0"/>
              <a:t> - Emissaries (In Pursuit of Venus [infected]) - Venice Biennale 2017</a:t>
            </a:r>
          </a:p>
          <a:p>
            <a:r>
              <a:rPr lang="en-US" b="1" dirty="0"/>
              <a:t>Futurism</a:t>
            </a: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https://www.youtube.com/watch?v=TEZQ-O4vihY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318875-DA35-7844-BC3C-213DA39AD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093" y="3094265"/>
            <a:ext cx="79629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3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955E2F-1436-C244-B1FF-A65B93D94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236" y="687614"/>
            <a:ext cx="7658100" cy="4394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5F029C-D51D-4B46-8A88-B3674A34357A}"/>
              </a:ext>
            </a:extLst>
          </p:cNvPr>
          <p:cNvSpPr txBox="1"/>
          <p:nvPr/>
        </p:nvSpPr>
        <p:spPr>
          <a:xfrm>
            <a:off x="2002971" y="5486400"/>
            <a:ext cx="8142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https://scribe.org/catalogue/web-du-bois-biography-four-voices</a:t>
            </a:r>
            <a:endParaRPr lang="en-US" dirty="0"/>
          </a:p>
          <a:p>
            <a:endParaRPr lang="en-US" dirty="0"/>
          </a:p>
          <a:p>
            <a:r>
              <a:rPr lang="en-US" dirty="0"/>
              <a:t>W.E.B. DuBois  American </a:t>
            </a:r>
            <a:r>
              <a:rPr lang="en-US" dirty="0">
                <a:hlinkClick r:id="rId4" tooltip="Sociology"/>
              </a:rPr>
              <a:t>sociologist</a:t>
            </a:r>
            <a:r>
              <a:rPr lang="en-US" dirty="0"/>
              <a:t>, </a:t>
            </a:r>
            <a:r>
              <a:rPr lang="en-US" dirty="0">
                <a:hlinkClick r:id="rId5" tooltip="Historian"/>
              </a:rPr>
              <a:t>historian</a:t>
            </a:r>
            <a:r>
              <a:rPr lang="en-US" dirty="0"/>
              <a:t>, </a:t>
            </a:r>
            <a:r>
              <a:rPr lang="en-US" dirty="0">
                <a:hlinkClick r:id="rId6" tooltip="Civil rights activist"/>
              </a:rPr>
              <a:t>civil rights activist</a:t>
            </a:r>
            <a:r>
              <a:rPr lang="en-US" dirty="0"/>
              <a:t> (1868-1963) </a:t>
            </a:r>
          </a:p>
        </p:txBody>
      </p:sp>
    </p:spTree>
    <p:extLst>
      <p:ext uri="{BB962C8B-B14F-4D97-AF65-F5344CB8AC3E}">
        <p14:creationId xmlns:p14="http://schemas.microsoft.com/office/powerpoint/2010/main" val="4104167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196473-0289-0C49-9B46-8F54C0810EB9}"/>
              </a:ext>
            </a:extLst>
          </p:cNvPr>
          <p:cNvSpPr txBox="1"/>
          <p:nvPr/>
        </p:nvSpPr>
        <p:spPr>
          <a:xfrm>
            <a:off x="631371" y="3719285"/>
            <a:ext cx="10537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https://www.youtube.com/watch?v=s8oTYGhLNG4&amp;list=PLm8wLl-CegPCDuAkT5bZ1blKkq7DKVzd_&amp;index=36</a:t>
            </a:r>
            <a:endParaRPr lang="en-US" dirty="0"/>
          </a:p>
          <a:p>
            <a:r>
              <a:rPr lang="en-US" dirty="0"/>
              <a:t>Bride of King Kong, 1933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E100C9-480E-4F40-9DA1-99F794A5D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488" y="348342"/>
            <a:ext cx="6573339" cy="33709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18A52C-9E9C-0848-B37B-DB18B87C9C61}"/>
              </a:ext>
            </a:extLst>
          </p:cNvPr>
          <p:cNvSpPr txBox="1"/>
          <p:nvPr/>
        </p:nvSpPr>
        <p:spPr>
          <a:xfrm>
            <a:off x="1023257" y="4724400"/>
            <a:ext cx="101454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Fascinating cannibalism </a:t>
            </a:r>
            <a:r>
              <a:rPr lang="en-US" sz="2000" dirty="0"/>
              <a:t>- The obsessive consumption of the racialized other known as the</a:t>
            </a:r>
          </a:p>
          <a:p>
            <a:r>
              <a:rPr lang="en-US" sz="2000" dirty="0"/>
              <a:t>Primitive</a:t>
            </a:r>
          </a:p>
          <a:p>
            <a:r>
              <a:rPr lang="en-US" sz="2000" dirty="0"/>
              <a:t>The Western civilized self was constituted in part through this confrontation with and picturing of the savage or primitive other.</a:t>
            </a:r>
          </a:p>
          <a:p>
            <a:r>
              <a:rPr lang="en-US" sz="2000" dirty="0" err="1"/>
              <a:t>Ethnographiable</a:t>
            </a:r>
            <a:r>
              <a:rPr lang="en-US" sz="2000" dirty="0"/>
              <a:t> monster, the fear of the hybrid as monster</a:t>
            </a:r>
          </a:p>
        </p:txBody>
      </p:sp>
    </p:spTree>
    <p:extLst>
      <p:ext uri="{BB962C8B-B14F-4D97-AF65-F5344CB8AC3E}">
        <p14:creationId xmlns:p14="http://schemas.microsoft.com/office/powerpoint/2010/main" val="677329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030FA3-1298-F041-98CA-64C295CE1C6B}"/>
              </a:ext>
            </a:extLst>
          </p:cNvPr>
          <p:cNvSpPr txBox="1"/>
          <p:nvPr/>
        </p:nvSpPr>
        <p:spPr>
          <a:xfrm>
            <a:off x="391886" y="566057"/>
            <a:ext cx="407125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Rony’s strategies:</a:t>
            </a:r>
          </a:p>
          <a:p>
            <a:endParaRPr lang="en-US" sz="2800" dirty="0"/>
          </a:p>
          <a:p>
            <a:r>
              <a:rPr lang="en-US" sz="2800" dirty="0"/>
              <a:t>1) Open resistance</a:t>
            </a:r>
          </a:p>
          <a:p>
            <a:r>
              <a:rPr lang="en-US" sz="2800" dirty="0"/>
              <a:t>2) Recontextualization</a:t>
            </a:r>
          </a:p>
          <a:p>
            <a:r>
              <a:rPr lang="en-US" sz="2800" dirty="0"/>
              <a:t>3) Parody</a:t>
            </a:r>
          </a:p>
          <a:p>
            <a:r>
              <a:rPr lang="en-US" sz="2800" dirty="0"/>
              <a:t>4) Restraint (</a:t>
            </a:r>
            <a:r>
              <a:rPr lang="en-US" sz="2400" b="1" dirty="0"/>
              <a:t>Resistance</a:t>
            </a:r>
          </a:p>
          <a:p>
            <a:r>
              <a:rPr lang="en-US" sz="2400" b="1" dirty="0"/>
              <a:t>Refusal)</a:t>
            </a:r>
          </a:p>
          <a:p>
            <a:endParaRPr lang="en-US" sz="2400" b="1" dirty="0"/>
          </a:p>
          <a:p>
            <a:r>
              <a:rPr lang="en-US" sz="2400" dirty="0"/>
              <a:t>Kerry James Marshall:</a:t>
            </a:r>
          </a:p>
          <a:p>
            <a:pPr marL="457200" indent="-457200">
              <a:buAutoNum type="arabicParenR"/>
            </a:pPr>
            <a:r>
              <a:rPr lang="en-US" sz="2400" dirty="0"/>
              <a:t>Reduction</a:t>
            </a:r>
          </a:p>
          <a:p>
            <a:pPr marL="457200" indent="-457200">
              <a:buAutoNum type="arabicParenR"/>
            </a:pPr>
            <a:r>
              <a:rPr lang="en-US" sz="2400" dirty="0"/>
              <a:t>Isolation</a:t>
            </a:r>
          </a:p>
          <a:p>
            <a:pPr marL="457200" indent="-457200">
              <a:buAutoNum type="arabicParenR"/>
            </a:pPr>
            <a:endParaRPr lang="en-US" sz="2400" dirty="0"/>
          </a:p>
          <a:p>
            <a:r>
              <a:rPr lang="en-US" sz="2400" dirty="0"/>
              <a:t>Lisa </a:t>
            </a:r>
            <a:r>
              <a:rPr lang="en-US" sz="2400" dirty="0" err="1"/>
              <a:t>Reihana</a:t>
            </a:r>
            <a:r>
              <a:rPr lang="en-US" sz="2400" dirty="0"/>
              <a:t>:</a:t>
            </a:r>
          </a:p>
          <a:p>
            <a:r>
              <a:rPr lang="en-US" sz="2400" dirty="0"/>
              <a:t>Futurism</a:t>
            </a:r>
          </a:p>
          <a:p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E7F509-F54A-044E-AB59-BBFD823E77AC}"/>
              </a:ext>
            </a:extLst>
          </p:cNvPr>
          <p:cNvSpPr txBox="1"/>
          <p:nvPr/>
        </p:nvSpPr>
        <p:spPr>
          <a:xfrm>
            <a:off x="4876800" y="566057"/>
            <a:ext cx="690154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Methods of representation</a:t>
            </a:r>
            <a:endParaRPr lang="en-US" sz="2400" dirty="0"/>
          </a:p>
          <a:p>
            <a:pPr lvl="0"/>
            <a:r>
              <a:rPr lang="en-US" sz="2400" dirty="0"/>
              <a:t>Juxtaposition</a:t>
            </a:r>
          </a:p>
          <a:p>
            <a:pPr lvl="0"/>
            <a:r>
              <a:rPr lang="en-US" sz="2400" dirty="0"/>
              <a:t>Inversion</a:t>
            </a:r>
          </a:p>
          <a:p>
            <a:pPr lvl="0"/>
            <a:r>
              <a:rPr lang="en-US" sz="2400" dirty="0"/>
              <a:t>Documentary</a:t>
            </a:r>
          </a:p>
          <a:p>
            <a:pPr lvl="0"/>
            <a:r>
              <a:rPr lang="en-US" sz="2400" dirty="0"/>
              <a:t>Primary sources</a:t>
            </a:r>
          </a:p>
          <a:p>
            <a:pPr lvl="0"/>
            <a:r>
              <a:rPr lang="en-US" sz="2400" dirty="0"/>
              <a:t>Expert witnesses</a:t>
            </a:r>
          </a:p>
          <a:p>
            <a:pPr lvl="0"/>
            <a:r>
              <a:rPr lang="en-US" sz="2400" dirty="0"/>
              <a:t>Emotions</a:t>
            </a:r>
          </a:p>
          <a:p>
            <a:pPr lvl="0"/>
            <a:r>
              <a:rPr lang="en-US" sz="2400" dirty="0"/>
              <a:t>Children</a:t>
            </a:r>
          </a:p>
          <a:p>
            <a:pPr lvl="0"/>
            <a:r>
              <a:rPr lang="en-US" sz="2400" dirty="0"/>
              <a:t>Music</a:t>
            </a:r>
          </a:p>
          <a:p>
            <a:pPr lvl="0"/>
            <a:r>
              <a:rPr lang="en-US" sz="2400" dirty="0"/>
              <a:t>Repetition</a:t>
            </a:r>
          </a:p>
          <a:p>
            <a:pPr lvl="0"/>
            <a:r>
              <a:rPr lang="en-US" sz="2400" dirty="0"/>
              <a:t>Written Language</a:t>
            </a:r>
          </a:p>
          <a:p>
            <a:pPr lvl="0"/>
            <a:r>
              <a:rPr lang="en-US" sz="2400" dirty="0"/>
              <a:t>Dreamscape – “magical realism”</a:t>
            </a:r>
          </a:p>
          <a:p>
            <a:pPr lvl="0"/>
            <a:r>
              <a:rPr lang="en-US" sz="2400" dirty="0"/>
              <a:t>Symbolism</a:t>
            </a:r>
          </a:p>
          <a:p>
            <a:pPr lvl="0"/>
            <a:r>
              <a:rPr lang="en-US" sz="2400" dirty="0"/>
              <a:t>Humor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533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8EA669-17E8-9F4E-9F42-05A930627C7A}"/>
              </a:ext>
            </a:extLst>
          </p:cNvPr>
          <p:cNvSpPr txBox="1"/>
          <p:nvPr/>
        </p:nvSpPr>
        <p:spPr>
          <a:xfrm>
            <a:off x="478971" y="4920343"/>
            <a:ext cx="557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Nanook</a:t>
            </a:r>
            <a:r>
              <a:rPr lang="en-US" dirty="0"/>
              <a:t> of the North 1922</a:t>
            </a:r>
          </a:p>
          <a:p>
            <a:r>
              <a:rPr lang="en-US" dirty="0">
                <a:hlinkClick r:id="rId2"/>
              </a:rPr>
              <a:t>https://www.youtube.com/watch?v=m4kOIzMqso0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C86FD2-D923-EB40-A785-FE068BA66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1" y="458108"/>
            <a:ext cx="6070600" cy="4025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3EDF13-F65F-5F4A-B8F9-23E11824A65E}"/>
              </a:ext>
            </a:extLst>
          </p:cNvPr>
          <p:cNvSpPr txBox="1"/>
          <p:nvPr/>
        </p:nvSpPr>
        <p:spPr>
          <a:xfrm>
            <a:off x="8164286" y="4484008"/>
            <a:ext cx="341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Flaherty is generally considered the father of American documentary filmmaking  (1884-1951)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DDE464-A3A9-0047-952F-B74A26D0E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286" y="1283608"/>
            <a:ext cx="2416628" cy="301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1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C725A0-94FB-3D4E-9444-C546A3D96C3E}"/>
              </a:ext>
            </a:extLst>
          </p:cNvPr>
          <p:cNvSpPr txBox="1"/>
          <p:nvPr/>
        </p:nvSpPr>
        <p:spPr>
          <a:xfrm>
            <a:off x="435428" y="210026"/>
            <a:ext cx="109728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a 1990 documentary titled “</a:t>
            </a:r>
            <a:r>
              <a:rPr lang="en-US" sz="2400" dirty="0" err="1"/>
              <a:t>Nanook</a:t>
            </a:r>
            <a:r>
              <a:rPr lang="en-US" sz="2400" dirty="0"/>
              <a:t> Revisited” that does aspire to historical accuracy and that is unfortunately only available from research libraries today, the production team went to </a:t>
            </a:r>
            <a:r>
              <a:rPr lang="en-US" sz="2400" b="1" dirty="0" err="1"/>
              <a:t>Inukjuak</a:t>
            </a:r>
            <a:r>
              <a:rPr lang="en-US" sz="2400" dirty="0"/>
              <a:t>, the village in northern Quebec where Flaherty shot his film, to interview relatives of </a:t>
            </a:r>
            <a:r>
              <a:rPr lang="en-US" sz="2400" dirty="0" err="1"/>
              <a:t>Nanook’s</a:t>
            </a:r>
            <a:r>
              <a:rPr lang="en-US" sz="2400" dirty="0"/>
              <a:t> contemporaries as well as knowledgeable villagers. The manager of the local television station Moses </a:t>
            </a:r>
            <a:r>
              <a:rPr lang="en-US" sz="2400" dirty="0" err="1"/>
              <a:t>Nowkawalk</a:t>
            </a:r>
            <a:r>
              <a:rPr lang="en-US" sz="2400" dirty="0"/>
              <a:t> was both amused and annoyed by inaccuracies. For example, Flaherty had </a:t>
            </a:r>
            <a:r>
              <a:rPr lang="en-US" sz="2400" dirty="0" err="1"/>
              <a:t>Nanook</a:t>
            </a:r>
            <a:r>
              <a:rPr lang="en-US" sz="2400" dirty="0"/>
              <a:t> looking mystified by a phonograph player and taking a bite out of a record but </a:t>
            </a:r>
            <a:r>
              <a:rPr lang="en-US" sz="2400" dirty="0" err="1"/>
              <a:t>Nowkawalk</a:t>
            </a:r>
            <a:r>
              <a:rPr lang="en-US" sz="2400" dirty="0"/>
              <a:t> points out that the villagers had been listening to records for years. </a:t>
            </a:r>
          </a:p>
          <a:p>
            <a:endParaRPr lang="en-US" sz="2400" dirty="0"/>
          </a:p>
          <a:p>
            <a:r>
              <a:rPr lang="en-US" sz="2400" dirty="0"/>
              <a:t>The greatest fiction of all were the characters themselves, who understood that they were actors in a drama built on the premise that they were living the lives of their ancestors. </a:t>
            </a:r>
            <a:r>
              <a:rPr lang="en-US" sz="2400" dirty="0" err="1"/>
              <a:t>Nanook</a:t>
            </a:r>
            <a:r>
              <a:rPr lang="en-US" sz="2400" dirty="0"/>
              <a:t>, which means hunter in the Inuit language, was actually named </a:t>
            </a:r>
            <a:r>
              <a:rPr lang="en-US" sz="2400" dirty="0" err="1"/>
              <a:t>Allakariallak</a:t>
            </a:r>
            <a:r>
              <a:rPr lang="en-US" sz="2400" dirty="0"/>
              <a:t>. His two wives in the film were not really his. Instead, during the course of filming they became Flaherty’s mistresses, one giving birth to his son </a:t>
            </a:r>
            <a:r>
              <a:rPr lang="en-US" sz="2400" dirty="0" err="1"/>
              <a:t>Josephie</a:t>
            </a:r>
            <a:r>
              <a:rPr lang="en-US" sz="2400" dirty="0"/>
              <a:t> with whom Flaherty never made contact.</a:t>
            </a:r>
          </a:p>
          <a:p>
            <a:r>
              <a:rPr lang="en-US" sz="2400" dirty="0">
                <a:hlinkClick r:id="rId2"/>
              </a:rPr>
              <a:t>https://ffh.films.com/PreviewClip.aspx?id=2983&amp;trackingID=BVL</a:t>
            </a:r>
            <a:endParaRPr lang="en-US" sz="2400" dirty="0"/>
          </a:p>
          <a:p>
            <a:r>
              <a:rPr lang="en-US" sz="2400" dirty="0">
                <a:hlinkClick r:id="rId3"/>
              </a:rPr>
              <a:t>https://louisproyect.org/2016/04/02/nanook-of-the-north-revisited/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42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42F55F-09C4-4F45-A9B1-E5E565AE3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58750"/>
            <a:ext cx="90678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32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BC10B1-DDEA-6144-B89D-29C32211C5FD}"/>
              </a:ext>
            </a:extLst>
          </p:cNvPr>
          <p:cNvSpPr txBox="1"/>
          <p:nvPr/>
        </p:nvSpPr>
        <p:spPr>
          <a:xfrm>
            <a:off x="631371" y="5007429"/>
            <a:ext cx="9993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https://www.youtube.com/watch?time_continue=90&amp;v=FcOYx4_72Zo&amp;feature=emb_logo</a:t>
            </a:r>
            <a:endParaRPr lang="en-US" dirty="0"/>
          </a:p>
          <a:p>
            <a:endParaRPr lang="en-US" dirty="0"/>
          </a:p>
          <a:p>
            <a:r>
              <a:rPr lang="en-US" dirty="0"/>
              <a:t>Retribution: </a:t>
            </a:r>
            <a:r>
              <a:rPr lang="en-US" dirty="0">
                <a:hlinkClick r:id="rId3"/>
              </a:rPr>
              <a:t>https://www.youtube.com/watch?v=xNYTA6SV6tM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458A7-0C0C-6F48-840B-EF83AD93EAE5}"/>
              </a:ext>
            </a:extLst>
          </p:cNvPr>
          <p:cNvSpPr txBox="1"/>
          <p:nvPr/>
        </p:nvSpPr>
        <p:spPr>
          <a:xfrm>
            <a:off x="478971" y="391886"/>
            <a:ext cx="1034142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Tanya Tagaq "</a:t>
            </a:r>
            <a:r>
              <a:rPr lang="en-US" sz="2000" dirty="0" err="1"/>
              <a:t>Uja</a:t>
            </a:r>
            <a:r>
              <a:rPr lang="en-US" sz="2000" dirty="0"/>
              <a:t>" and "</a:t>
            </a:r>
            <a:r>
              <a:rPr lang="en-US" sz="2000" dirty="0" err="1"/>
              <a:t>Umingmak</a:t>
            </a:r>
            <a:r>
              <a:rPr lang="en-US" sz="2000" dirty="0"/>
              <a:t>" (live) -- Polaris Music Prize 2014</a:t>
            </a:r>
          </a:p>
          <a:p>
            <a:r>
              <a:rPr lang="en-US" dirty="0"/>
              <a:t>Inuk Throat singer from Nunavut Province Canada (1975- )</a:t>
            </a:r>
            <a:endParaRPr lang="en-US" sz="20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43AA5A-5EFE-1642-B591-1AEFADE8D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71" y="1199931"/>
            <a:ext cx="5399314" cy="35864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E9F089-1D8F-7948-8F38-2CD3EA4A0D25}"/>
              </a:ext>
            </a:extLst>
          </p:cNvPr>
          <p:cNvSpPr txBox="1"/>
          <p:nvPr/>
        </p:nvSpPr>
        <p:spPr>
          <a:xfrm>
            <a:off x="6382512" y="1199931"/>
            <a:ext cx="3749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Rony strategies to speak back:</a:t>
            </a:r>
          </a:p>
          <a:p>
            <a:endParaRPr lang="en-US" b="1" dirty="0"/>
          </a:p>
          <a:p>
            <a:r>
              <a:rPr lang="en-US" b="1" dirty="0"/>
              <a:t>1) Open resistance</a:t>
            </a:r>
          </a:p>
          <a:p>
            <a:r>
              <a:rPr lang="en-US" dirty="0"/>
              <a:t>2) Recontextualization</a:t>
            </a:r>
          </a:p>
          <a:p>
            <a:r>
              <a:rPr lang="en-US" dirty="0"/>
              <a:t>3) Parody</a:t>
            </a:r>
          </a:p>
          <a:p>
            <a:r>
              <a:rPr lang="en-US" dirty="0"/>
              <a:t>4) Restraint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753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7829" y="467895"/>
            <a:ext cx="1053737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What is an archive and why is it so important?</a:t>
            </a:r>
          </a:p>
          <a:p>
            <a:endParaRPr lang="en-US" sz="2800" b="1" dirty="0"/>
          </a:p>
          <a:p>
            <a:r>
              <a:rPr lang="en-US" sz="2400" b="1" dirty="0"/>
              <a:t>Take 7-10 minutes and write your thoughts about your own experience with an archive. You do not need to place your name on your response.</a:t>
            </a:r>
          </a:p>
          <a:p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Your own archive – family photos, your papers</a:t>
            </a:r>
          </a:p>
          <a:p>
            <a:pPr marL="285750" indent="-285750">
              <a:buFontTx/>
              <a:buChar char="-"/>
            </a:pPr>
            <a:r>
              <a:rPr lang="en-US" sz="2400" b="1" dirty="0"/>
              <a:t>A relative’s archive – your mother’s or father’s or grandparent’s papers or photos</a:t>
            </a:r>
          </a:p>
          <a:p>
            <a:pPr marL="285750" indent="-285750">
              <a:buFontTx/>
              <a:buChar char="-"/>
            </a:pPr>
            <a:r>
              <a:rPr lang="en-US" sz="2400" b="1" dirty="0"/>
              <a:t>An “official” archive –school, community, museum</a:t>
            </a:r>
          </a:p>
          <a:p>
            <a:pPr marL="285750" indent="-285750">
              <a:buFontTx/>
              <a:buChar char="-"/>
            </a:pPr>
            <a:endParaRPr lang="en-US" sz="2400" b="1" dirty="0"/>
          </a:p>
          <a:p>
            <a:r>
              <a:rPr lang="en-US" sz="2400" b="1" dirty="0"/>
              <a:t>After you finish writing we will exchange responses and discuss.</a:t>
            </a:r>
          </a:p>
          <a:p>
            <a:endParaRPr lang="en-US" b="1" dirty="0"/>
          </a:p>
          <a:p>
            <a:endParaRPr lang="en-US" b="1" dirty="0"/>
          </a:p>
          <a:p>
            <a:pPr marL="285750" indent="-285750">
              <a:buFontTx/>
              <a:buChar char="-"/>
            </a:pP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3051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1140</Words>
  <Application>Microsoft Macintosh PowerPoint</Application>
  <PresentationFormat>Widescreen</PresentationFormat>
  <Paragraphs>120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Brothers by David Pilgrim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27</cp:revision>
  <dcterms:created xsi:type="dcterms:W3CDTF">2020-01-27T06:20:32Z</dcterms:created>
  <dcterms:modified xsi:type="dcterms:W3CDTF">2020-01-30T22:41:50Z</dcterms:modified>
</cp:coreProperties>
</file>