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57" r:id="rId5"/>
    <p:sldId id="258"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p:restoredTop sz="94627"/>
  </p:normalViewPr>
  <p:slideViewPr>
    <p:cSldViewPr snapToGrid="0" snapToObjects="1">
      <p:cViewPr>
        <p:scale>
          <a:sx n="115" d="100"/>
          <a:sy n="115" d="100"/>
        </p:scale>
        <p:origin x="-248"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BEBFC-03E1-9746-B666-1295A4BC8C36}" type="datetimeFigureOut">
              <a:rPr lang="en-US" smtClean="0"/>
              <a:t>11/30/16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A9D53-39FA-B74C-A859-E2380C3E8234}" type="slidenum">
              <a:rPr lang="en-US" smtClean="0"/>
              <a:t>‹#›</a:t>
            </a:fld>
            <a:endParaRPr lang="en-US"/>
          </a:p>
        </p:txBody>
      </p:sp>
    </p:spTree>
    <p:extLst>
      <p:ext uri="{BB962C8B-B14F-4D97-AF65-F5344CB8AC3E}">
        <p14:creationId xmlns:p14="http://schemas.microsoft.com/office/powerpoint/2010/main" val="205772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ets.org/poetsorg/poem/i-hear-america-singing" TargetMode="External"/><Relationship Id="rId4" Type="http://schemas.openxmlformats.org/officeDocument/2006/relationships/hyperlink" Target="https://www.poets.org/poetsorg/poem/i-too"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 Adelle Hedge Coke considers her poem “America, I Sing You Back” to be an extension of two famous poems about the identity of America: Walt Whitman’s </a:t>
            </a:r>
            <a:r>
              <a:rPr lang="en-US" dirty="0" smtClean="0">
                <a:hlinkClick r:id="rId3"/>
              </a:rPr>
              <a:t>“I Hear America Singing”</a:t>
            </a:r>
            <a:r>
              <a:rPr lang="en-US" dirty="0" smtClean="0"/>
              <a:t> and Langston Hughes’ </a:t>
            </a:r>
            <a:r>
              <a:rPr lang="en-US" dirty="0" smtClean="0">
                <a:hlinkClick r:id="rId4"/>
              </a:rPr>
              <a:t>“I, Too”</a:t>
            </a:r>
            <a:r>
              <a:rPr lang="en-US" dirty="0" smtClean="0"/>
              <a:t>.</a:t>
            </a:r>
          </a:p>
          <a:p>
            <a:r>
              <a:rPr lang="en-US" dirty="0" smtClean="0"/>
              <a:t>“Those poems were written by men— one white and one black— and I wanted to represent the voice of a woman, and an indigenous person. We all see our country from different perspectives culturally.”</a:t>
            </a:r>
          </a:p>
          <a:p>
            <a:r>
              <a:rPr lang="en-US" dirty="0" smtClean="0"/>
              <a:t>Indigenous people want to see harmony restored to the Earth, said Coke, who is of mixed heritage. </a:t>
            </a:r>
            <a:r>
              <a:rPr lang="en-US" smtClean="0"/>
              <a:t>Hedge Coke uses the imagery of a mother singing to her child, and then waiting for the child to mature and enter a time of reason.</a:t>
            </a:r>
          </a:p>
          <a:p>
            <a:endParaRPr lang="en-US"/>
          </a:p>
        </p:txBody>
      </p:sp>
      <p:sp>
        <p:nvSpPr>
          <p:cNvPr id="4" name="Slide Number Placeholder 3"/>
          <p:cNvSpPr>
            <a:spLocks noGrp="1"/>
          </p:cNvSpPr>
          <p:nvPr>
            <p:ph type="sldNum" sz="quarter" idx="10"/>
          </p:nvPr>
        </p:nvSpPr>
        <p:spPr/>
        <p:txBody>
          <a:bodyPr/>
          <a:lstStyle/>
          <a:p>
            <a:fld id="{61EA9D53-39FA-B74C-A859-E2380C3E8234}" type="slidenum">
              <a:rPr lang="en-US" smtClean="0"/>
              <a:t>7</a:t>
            </a:fld>
            <a:endParaRPr lang="en-US"/>
          </a:p>
        </p:txBody>
      </p:sp>
    </p:spTree>
    <p:extLst>
      <p:ext uri="{BB962C8B-B14F-4D97-AF65-F5344CB8AC3E}">
        <p14:creationId xmlns:p14="http://schemas.microsoft.com/office/powerpoint/2010/main" val="114875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828CC-51FD-9845-8F97-38DA85425ED9}"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102630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828CC-51FD-9845-8F97-38DA85425ED9}"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77689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828CC-51FD-9845-8F97-38DA85425ED9}"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62710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828CC-51FD-9845-8F97-38DA85425ED9}"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50205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828CC-51FD-9845-8F97-38DA85425ED9}"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54886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828CC-51FD-9845-8F97-38DA85425ED9}"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135861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828CC-51FD-9845-8F97-38DA85425ED9}" type="datetimeFigureOut">
              <a:rPr lang="en-US" smtClean="0"/>
              <a:t>11/30/16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5048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828CC-51FD-9845-8F97-38DA85425ED9}" type="datetimeFigureOut">
              <a:rPr lang="en-US" smtClean="0"/>
              <a:t>11/30/16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24195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828CC-51FD-9845-8F97-38DA85425ED9}" type="datetimeFigureOut">
              <a:rPr lang="en-US" smtClean="0"/>
              <a:t>11/30/16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142544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828CC-51FD-9845-8F97-38DA85425ED9}"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1261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828CC-51FD-9845-8F97-38DA85425ED9}"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BFB87-016C-9F49-9EA2-46F19DE61811}" type="slidenum">
              <a:rPr lang="en-US" smtClean="0"/>
              <a:t>‹#›</a:t>
            </a:fld>
            <a:endParaRPr lang="en-US"/>
          </a:p>
        </p:txBody>
      </p:sp>
    </p:spTree>
    <p:extLst>
      <p:ext uri="{BB962C8B-B14F-4D97-AF65-F5344CB8AC3E}">
        <p14:creationId xmlns:p14="http://schemas.microsoft.com/office/powerpoint/2010/main" val="5644203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828CC-51FD-9845-8F97-38DA85425ED9}" type="datetimeFigureOut">
              <a:rPr lang="en-US" smtClean="0"/>
              <a:t>11/30/16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BFB87-016C-9F49-9EA2-46F19DE61811}" type="slidenum">
              <a:rPr lang="en-US" smtClean="0"/>
              <a:t>‹#›</a:t>
            </a:fld>
            <a:endParaRPr lang="en-US"/>
          </a:p>
        </p:txBody>
      </p:sp>
    </p:spTree>
    <p:extLst>
      <p:ext uri="{BB962C8B-B14F-4D97-AF65-F5344CB8AC3E}">
        <p14:creationId xmlns:p14="http://schemas.microsoft.com/office/powerpoint/2010/main" val="2111895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apl:%20https://www.youtube.com/watch?v=eYXFtX8kfa0"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https://www.youtube.com/watch?v=eYXFtX8kf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soundcloud.com/dallas-goldtooth" TargetMode="External"/><Relationship Id="rId1" Type="http://schemas.openxmlformats.org/officeDocument/2006/relationships/slideLayout" Target="../slideLayouts/slideLayout2.xml"/><Relationship Id="rId2" Type="http://schemas.openxmlformats.org/officeDocument/2006/relationships/hyperlink" Target="https://www.aclu.org/blog/speak-freely/police-standing-rock-are-using-life-threatening-crowd-control-weapons-crack-dow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hyperlink" Target="http://mobile.nytimes.com/2016/11/23/opinion/power-imbalance-at-the-pipeline-protest.html?referer=https://www.google.ca/search?q=new+york+times+standing+rock&amp;oq=new+york+times+standing+rock&amp;gs_l=mobile-heirloom-serp.3...6709.9572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NivVVf-oM4"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www.youtube.com/watch?v=TpbMIQkCFX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diancountrytodaymedianetwork.com/2016/11/23/how-give-and-give-thanks-standing-rock-166566?mc_cid=e780c06087&amp;mc_eid=bcb75a312f" TargetMode="Externa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91394747" TargetMode="External"/><Relationship Id="rId4" Type="http://schemas.openxmlformats.org/officeDocument/2006/relationships/hyperlink" Target="http://theartnewspaper.com/news/artist-creates-mirrored-shields-for-standing-rock-protesters/" TargetMode="External"/><Relationship Id="rId5" Type="http://schemas.openxmlformats.org/officeDocument/2006/relationships/hyperlink" Target="http://www.bbc.co.uk/programmes/p04hwgkg"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pbs.org/newshour/poetry/america-sing-back/"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256" y="5460621"/>
            <a:ext cx="9630888" cy="1477328"/>
          </a:xfrm>
          <a:prstGeom prst="rect">
            <a:avLst/>
          </a:prstGeom>
          <a:noFill/>
        </p:spPr>
        <p:txBody>
          <a:bodyPr wrap="square" rtlCol="0">
            <a:spAutoFit/>
          </a:bodyPr>
          <a:lstStyle/>
          <a:p>
            <a:r>
              <a:rPr lang="en-US" b="1" dirty="0" smtClean="0"/>
              <a:t>DAPL Builds Razor Wire Wall On Native Burial Ground </a:t>
            </a:r>
          </a:p>
          <a:p>
            <a:r>
              <a:rPr lang="en-US" dirty="0"/>
              <a:t>DAPL: </a:t>
            </a:r>
            <a:r>
              <a:rPr lang="en-US" dirty="0">
                <a:hlinkClick r:id="rId2"/>
              </a:rPr>
              <a:t>https://</a:t>
            </a:r>
            <a:r>
              <a:rPr lang="en-US" dirty="0" smtClean="0">
                <a:hlinkClick r:id="rId2"/>
              </a:rPr>
              <a:t>www.youtube.com/watch?v=eYXFtX8kfa0</a:t>
            </a:r>
            <a:endParaRPr lang="en-US" b="1" dirty="0" smtClean="0"/>
          </a:p>
          <a:p>
            <a:r>
              <a:rPr lang="en-US" dirty="0"/>
              <a:t>TYT Politics Reporter Jordan </a:t>
            </a:r>
            <a:r>
              <a:rPr lang="en-US" dirty="0" smtClean="0"/>
              <a:t>Chariton on media coverage: </a:t>
            </a:r>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a:t>
            </a:r>
            <a:r>
              <a:rPr lang="en-US" dirty="0" err="1">
                <a:hlinkClick r:id="rId3"/>
              </a:rPr>
              <a:t>YCwIvRDRSVo&amp;t</a:t>
            </a:r>
            <a:r>
              <a:rPr lang="en-US" dirty="0">
                <a:hlinkClick r:id="rId3"/>
              </a:rPr>
              <a:t>=524s</a:t>
            </a:r>
            <a:endParaRPr lang="en-US" b="1" dirty="0" smtClean="0"/>
          </a:p>
          <a:p>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0" y="977900"/>
            <a:ext cx="10058400" cy="4271223"/>
          </a:xfrm>
          <a:prstGeom prst="rect">
            <a:avLst/>
          </a:prstGeom>
        </p:spPr>
      </p:pic>
    </p:spTree>
    <p:extLst>
      <p:ext uri="{BB962C8B-B14F-4D97-AF65-F5344CB8AC3E}">
        <p14:creationId xmlns:p14="http://schemas.microsoft.com/office/powerpoint/2010/main" val="203275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688" y="4025521"/>
            <a:ext cx="8943278" cy="2862322"/>
          </a:xfrm>
          <a:prstGeom prst="rect">
            <a:avLst/>
          </a:prstGeom>
        </p:spPr>
        <p:txBody>
          <a:bodyPr wrap="square">
            <a:spAutoFit/>
          </a:bodyPr>
          <a:lstStyle/>
          <a:p>
            <a:r>
              <a:rPr lang="en-US" dirty="0"/>
              <a:t>To make matters worse, the atrocious use of excessive and disproportionate police force is imperceptibly softened by news outlets that frame Sunday’s confrontations as a “clash.” It suggests there is an equal balance of power between the militarized police force and weaponless demonstrators. This is no “clash.”</a:t>
            </a:r>
          </a:p>
          <a:p>
            <a:r>
              <a:rPr lang="en-US" dirty="0"/>
              <a:t>It is a catastrophe with serious human rights implications. Nearing the eve of Thanksgiving, a holiday remembered by many indigenous peoples for its legacy of American colonization and genocide, Sunday’s showdown is a contemporary illustration of an age-old oppression that this country must reckon with. </a:t>
            </a:r>
            <a:r>
              <a:rPr lang="en-US" dirty="0">
                <a:hlinkClick r:id="rId2"/>
              </a:rPr>
              <a:t>https://</a:t>
            </a:r>
            <a:r>
              <a:rPr lang="en-US" dirty="0" err="1">
                <a:hlinkClick r:id="rId2"/>
              </a:rPr>
              <a:t>www.aclu.org</a:t>
            </a:r>
            <a:r>
              <a:rPr lang="en-US" dirty="0">
                <a:hlinkClick r:id="rId2"/>
              </a:rPr>
              <a:t>/blog/speak-freely/police-standing-rock-are-using-life-threatening-crowd-control-weapons-crack-down</a:t>
            </a:r>
            <a:endParaRPr lang="en-US" dirty="0"/>
          </a:p>
          <a:p>
            <a:endParaRPr lang="en-US" dirty="0"/>
          </a:p>
        </p:txBody>
      </p:sp>
      <p:sp>
        <p:nvSpPr>
          <p:cNvPr id="5" name="TextBox 4"/>
          <p:cNvSpPr txBox="1"/>
          <p:nvPr/>
        </p:nvSpPr>
        <p:spPr>
          <a:xfrm>
            <a:off x="613317" y="334536"/>
            <a:ext cx="8675649" cy="923330"/>
          </a:xfrm>
          <a:prstGeom prst="rect">
            <a:avLst/>
          </a:prstGeom>
          <a:noFill/>
        </p:spPr>
        <p:txBody>
          <a:bodyPr wrap="square" rtlCol="0">
            <a:spAutoFit/>
          </a:bodyPr>
          <a:lstStyle/>
          <a:p>
            <a:r>
              <a:rPr lang="en-US" b="1"/>
              <a:t>Police at Standing Rock Are Using Life-Threatening Crowd-Control Weapons to Crack Down on Water Protectors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394" y="796201"/>
            <a:ext cx="4616605" cy="3056511"/>
          </a:xfrm>
          <a:prstGeom prst="rect">
            <a:avLst/>
          </a:prstGeom>
        </p:spPr>
      </p:pic>
      <p:sp>
        <p:nvSpPr>
          <p:cNvPr id="7" name="TextBox 6"/>
          <p:cNvSpPr txBox="1"/>
          <p:nvPr/>
        </p:nvSpPr>
        <p:spPr>
          <a:xfrm>
            <a:off x="2263697" y="3389971"/>
            <a:ext cx="4382429" cy="369332"/>
          </a:xfrm>
          <a:prstGeom prst="rect">
            <a:avLst/>
          </a:prstGeom>
          <a:noFill/>
        </p:spPr>
        <p:txBody>
          <a:bodyPr wrap="square" rtlCol="0">
            <a:spAutoFit/>
          </a:bodyPr>
          <a:lstStyle/>
          <a:p>
            <a:r>
              <a:rPr lang="en-US" dirty="0">
                <a:hlinkClick r:id="rId4"/>
              </a:rPr>
              <a:t>https://</a:t>
            </a:r>
            <a:r>
              <a:rPr lang="en-US" dirty="0" err="1">
                <a:hlinkClick r:id="rId4"/>
              </a:rPr>
              <a:t>soundcloud.com</a:t>
            </a:r>
            <a:r>
              <a:rPr lang="en-US" dirty="0">
                <a:hlinkClick r:id="rId4"/>
              </a:rPr>
              <a:t>/</a:t>
            </a:r>
            <a:r>
              <a:rPr lang="en-US" dirty="0" err="1">
                <a:hlinkClick r:id="rId4"/>
              </a:rPr>
              <a:t>dallas-goldtooth</a:t>
            </a:r>
            <a:endParaRPr lang="en-US" dirty="0"/>
          </a:p>
        </p:txBody>
      </p:sp>
    </p:spTree>
    <p:extLst>
      <p:ext uri="{BB962C8B-B14F-4D97-AF65-F5344CB8AC3E}">
        <p14:creationId xmlns:p14="http://schemas.microsoft.com/office/powerpoint/2010/main" val="157266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61" y="356839"/>
            <a:ext cx="5991922" cy="3994614"/>
          </a:xfrm>
          <a:prstGeom prst="rect">
            <a:avLst/>
          </a:prstGeom>
        </p:spPr>
      </p:pic>
      <p:sp>
        <p:nvSpPr>
          <p:cNvPr id="6" name="TextBox 5"/>
          <p:cNvSpPr txBox="1"/>
          <p:nvPr/>
        </p:nvSpPr>
        <p:spPr>
          <a:xfrm>
            <a:off x="278779" y="4735683"/>
            <a:ext cx="11128917" cy="2031325"/>
          </a:xfrm>
          <a:prstGeom prst="rect">
            <a:avLst/>
          </a:prstGeom>
          <a:noFill/>
        </p:spPr>
        <p:txBody>
          <a:bodyPr wrap="square" rtlCol="0">
            <a:spAutoFit/>
          </a:bodyPr>
          <a:lstStyle/>
          <a:p>
            <a:r>
              <a:rPr lang="en-US" dirty="0"/>
              <a:t>The department’s video was meant to portray the protesters as dangerous troublemakers, but the photos and videos in news reports suggest a more familiar story — an imbalance of power, where law enforcement fiercely defends property rights against protesters’ claims of environmental protection and the rights of indigenous people. American Indians have seen this sort of drama unfold for centuries — native demands meeting brute force against a backdrop of folly — in this case, the pursuit of fossil fuels at a time of sagging oil demand and global climatic peril</a:t>
            </a:r>
            <a:r>
              <a:rPr lang="en-US" dirty="0" smtClean="0"/>
              <a:t>. </a:t>
            </a:r>
            <a:r>
              <a:rPr lang="en-US" sz="1200" dirty="0"/>
              <a:t>NYT 11.23.16 </a:t>
            </a:r>
            <a:r>
              <a:rPr lang="en-US" sz="1200" dirty="0">
                <a:hlinkClick r:id="rId3"/>
              </a:rPr>
              <a:t>http://</a:t>
            </a:r>
            <a:r>
              <a:rPr lang="en-US" sz="1200" dirty="0" err="1">
                <a:hlinkClick r:id="rId3"/>
              </a:rPr>
              <a:t>mobile.nytimes.com</a:t>
            </a:r>
            <a:r>
              <a:rPr lang="en-US" sz="1200" dirty="0">
                <a:hlinkClick r:id="rId3"/>
              </a:rPr>
              <a:t>/2016/11/23/opinion/</a:t>
            </a:r>
            <a:r>
              <a:rPr lang="en-US" sz="1200" dirty="0" err="1">
                <a:hlinkClick r:id="rId3"/>
              </a:rPr>
              <a:t>power-imbalance-at-the-pipeline-protest.html?referer</a:t>
            </a:r>
            <a:r>
              <a:rPr lang="en-US" sz="1200" dirty="0">
                <a:hlinkClick r:id="rId3"/>
              </a:rPr>
              <a:t>=https%3A%2F%2Fwww.google.ca%2Fsearch%3Fq%3Dnew+york+times%2Bstanding+rock&amp;oq=new+york+times%2Bstanding+rock&amp;gs_l=mobile-heirloom-serp.3...6709.95726.0.96990.35.25.1.9.9.0.478.3671.1j23j4-1.25.0....0...1c.1.34.mobile-heirloom-serp..2.33.3723.RaCpyUA5J_k</a:t>
            </a:r>
            <a:endParaRPr lang="en-US" sz="1200" dirty="0"/>
          </a:p>
        </p:txBody>
      </p:sp>
      <p:sp>
        <p:nvSpPr>
          <p:cNvPr id="7" name="TextBox 6"/>
          <p:cNvSpPr txBox="1"/>
          <p:nvPr/>
        </p:nvSpPr>
        <p:spPr>
          <a:xfrm>
            <a:off x="6880302" y="512955"/>
            <a:ext cx="4215161" cy="923330"/>
          </a:xfrm>
          <a:prstGeom prst="rect">
            <a:avLst/>
          </a:prstGeom>
          <a:noFill/>
        </p:spPr>
        <p:txBody>
          <a:bodyPr wrap="square" rtlCol="0">
            <a:spAutoFit/>
          </a:bodyPr>
          <a:lstStyle/>
          <a:p>
            <a:r>
              <a:rPr lang="en-US" b="1" dirty="0"/>
              <a:t>Power Imbalance at the Pipeline </a:t>
            </a:r>
            <a:r>
              <a:rPr lang="en-US" b="1" dirty="0" smtClean="0"/>
              <a:t>Protest</a:t>
            </a:r>
          </a:p>
          <a:p>
            <a:r>
              <a:rPr lang="en-US" b="1" dirty="0" smtClean="0"/>
              <a:t>NYT 11.23.16</a:t>
            </a:r>
            <a:endParaRPr lang="en-US" dirty="0" smtClean="0"/>
          </a:p>
          <a:p>
            <a:r>
              <a:rPr lang="en-US" dirty="0" smtClean="0"/>
              <a:t>“How can this possibly end well?”</a:t>
            </a:r>
            <a:endParaRPr lang="en-US" dirty="0"/>
          </a:p>
        </p:txBody>
      </p:sp>
    </p:spTree>
    <p:extLst>
      <p:ext uri="{BB962C8B-B14F-4D97-AF65-F5344CB8AC3E}">
        <p14:creationId xmlns:p14="http://schemas.microsoft.com/office/powerpoint/2010/main" val="28584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644" y="5581403"/>
            <a:ext cx="10557164" cy="1200329"/>
          </a:xfrm>
          <a:prstGeom prst="rect">
            <a:avLst/>
          </a:prstGeom>
          <a:noFill/>
        </p:spPr>
        <p:txBody>
          <a:bodyPr wrap="square" rtlCol="0">
            <a:spAutoFit/>
          </a:bodyPr>
          <a:lstStyle/>
          <a:p>
            <a:r>
              <a:rPr lang="en-US" b="1" dirty="0" err="1" smtClean="0"/>
              <a:t>Shailene</a:t>
            </a:r>
            <a:r>
              <a:rPr lang="en-US" b="1" dirty="0" smtClean="0"/>
              <a:t> Woodley On Taking Responsibility For White Supremacy </a:t>
            </a:r>
          </a:p>
          <a:p>
            <a:endParaRPr lang="en-US" dirty="0" smtClean="0"/>
          </a:p>
          <a:p>
            <a:r>
              <a:rPr lang="en-US" dirty="0" smtClean="0">
                <a:hlinkClick r:id="rId2"/>
              </a:rPr>
              <a:t>https://www.youtube.com/watch?v=TpbMIQkCFXs</a:t>
            </a:r>
            <a:endParaRPr lang="en-US" dirty="0"/>
          </a:p>
          <a:p>
            <a:r>
              <a:rPr lang="en-US" dirty="0" smtClean="0">
                <a:hlinkClick r:id="rId3"/>
              </a:rPr>
              <a:t>https://</a:t>
            </a:r>
            <a:r>
              <a:rPr lang="en-US" dirty="0" err="1" smtClean="0">
                <a:hlinkClick r:id="rId3"/>
              </a:rPr>
              <a:t>www.youtube.com</a:t>
            </a:r>
            <a:r>
              <a:rPr lang="en-US" dirty="0" smtClean="0">
                <a:hlinkClick r:id="rId3"/>
              </a:rPr>
              <a:t>/</a:t>
            </a:r>
            <a:r>
              <a:rPr lang="en-US" dirty="0" err="1" smtClean="0">
                <a:hlinkClick r:id="rId3"/>
              </a:rPr>
              <a:t>watch?v</a:t>
            </a:r>
            <a:r>
              <a:rPr lang="en-US" dirty="0" smtClean="0">
                <a:hlinkClick r:id="rId3"/>
              </a:rPr>
              <a:t>=VNivVVf-oM4</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74" y="352858"/>
            <a:ext cx="10058400" cy="5228545"/>
          </a:xfrm>
          <a:prstGeom prst="rect">
            <a:avLst/>
          </a:prstGeom>
        </p:spPr>
      </p:pic>
    </p:spTree>
    <p:extLst>
      <p:ext uri="{BB962C8B-B14F-4D97-AF65-F5344CB8AC3E}">
        <p14:creationId xmlns:p14="http://schemas.microsoft.com/office/powerpoint/2010/main" val="211899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36" y="5842660"/>
            <a:ext cx="10806546" cy="646331"/>
          </a:xfrm>
          <a:prstGeom prst="rect">
            <a:avLst/>
          </a:prstGeom>
          <a:noFill/>
        </p:spPr>
        <p:txBody>
          <a:bodyPr wrap="square" rtlCol="0">
            <a:spAutoFit/>
          </a:bodyPr>
          <a:lstStyle/>
          <a:p>
            <a:r>
              <a:rPr lang="en-US" dirty="0">
                <a:hlinkClick r:id="rId2"/>
              </a:rPr>
              <a:t>http://</a:t>
            </a:r>
            <a:r>
              <a:rPr lang="en-US" dirty="0" err="1">
                <a:hlinkClick r:id="rId2"/>
              </a:rPr>
              <a:t>indiancountrytodaymedianetwork.com</a:t>
            </a:r>
            <a:r>
              <a:rPr lang="en-US" dirty="0">
                <a:hlinkClick r:id="rId2"/>
              </a:rPr>
              <a:t>/2016/11/23/how-give-and-give-thanks-standing-rock-166566?mc_cid=e780c06087&amp;mc_eid=bcb75a312f</a:t>
            </a:r>
            <a:endParaRPr lang="en-US" dirty="0"/>
          </a:p>
        </p:txBody>
      </p:sp>
      <p:sp>
        <p:nvSpPr>
          <p:cNvPr id="5" name="TextBox 4"/>
          <p:cNvSpPr txBox="1"/>
          <p:nvPr/>
        </p:nvSpPr>
        <p:spPr>
          <a:xfrm>
            <a:off x="902525" y="273132"/>
            <a:ext cx="8716488" cy="800219"/>
          </a:xfrm>
          <a:prstGeom prst="rect">
            <a:avLst/>
          </a:prstGeom>
          <a:noFill/>
        </p:spPr>
        <p:txBody>
          <a:bodyPr wrap="square" rtlCol="0">
            <a:spAutoFit/>
          </a:bodyPr>
          <a:lstStyle/>
          <a:p>
            <a:pPr algn="ctr"/>
            <a:r>
              <a:rPr lang="en-US" sz="2800" dirty="0"/>
              <a:t>How to Give, and to Give Thanks, to Standing Rock </a:t>
            </a:r>
            <a:r>
              <a:rPr lang="en-US" dirty="0"/>
              <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305" y="967058"/>
            <a:ext cx="6950927" cy="4633951"/>
          </a:xfrm>
          <a:prstGeom prst="rect">
            <a:avLst/>
          </a:prstGeom>
        </p:spPr>
      </p:pic>
    </p:spTree>
    <p:extLst>
      <p:ext uri="{BB962C8B-B14F-4D97-AF65-F5344CB8AC3E}">
        <p14:creationId xmlns:p14="http://schemas.microsoft.com/office/powerpoint/2010/main" val="32677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56" y="251145"/>
            <a:ext cx="9062534" cy="5084558"/>
          </a:xfrm>
          <a:prstGeom prst="rect">
            <a:avLst/>
          </a:prstGeom>
        </p:spPr>
      </p:pic>
      <p:sp>
        <p:nvSpPr>
          <p:cNvPr id="5" name="TextBox 4"/>
          <p:cNvSpPr txBox="1"/>
          <p:nvPr/>
        </p:nvSpPr>
        <p:spPr>
          <a:xfrm>
            <a:off x="1349297" y="5419493"/>
            <a:ext cx="9813074" cy="1200329"/>
          </a:xfrm>
          <a:prstGeom prst="rect">
            <a:avLst/>
          </a:prstGeom>
          <a:noFill/>
        </p:spPr>
        <p:txBody>
          <a:bodyPr wrap="square" rtlCol="0">
            <a:spAutoFit/>
          </a:bodyPr>
          <a:lstStyle/>
          <a:p>
            <a:r>
              <a:rPr lang="en-US" dirty="0" err="1"/>
              <a:t>Cannupa</a:t>
            </a:r>
            <a:r>
              <a:rPr lang="en-US" dirty="0"/>
              <a:t> </a:t>
            </a:r>
            <a:r>
              <a:rPr lang="en-US" dirty="0" err="1"/>
              <a:t>Hanska</a:t>
            </a:r>
            <a:r>
              <a:rPr lang="en-US" dirty="0"/>
              <a:t> </a:t>
            </a:r>
            <a:r>
              <a:rPr lang="en-US" dirty="0" smtClean="0"/>
              <a:t>Luger</a:t>
            </a:r>
          </a:p>
          <a:p>
            <a:r>
              <a:rPr lang="pt-BR" dirty="0" smtClean="0">
                <a:hlinkClick r:id="rId3"/>
              </a:rPr>
              <a:t>https</a:t>
            </a:r>
            <a:r>
              <a:rPr lang="pt-BR" dirty="0">
                <a:hlinkClick r:id="rId3"/>
              </a:rPr>
              <a:t>://</a:t>
            </a:r>
            <a:r>
              <a:rPr lang="pt-BR" dirty="0" smtClean="0">
                <a:hlinkClick r:id="rId3"/>
              </a:rPr>
              <a:t>vimeo.com/191394747</a:t>
            </a:r>
            <a:endParaRPr lang="pt-BR" dirty="0" smtClean="0"/>
          </a:p>
          <a:p>
            <a:r>
              <a:rPr lang="pt-BR" dirty="0">
                <a:hlinkClick r:id="rId4"/>
              </a:rPr>
              <a:t>http://theartnewspaper.com/news/artist-creates-mirrored-shields-for-standing-rock-protesters</a:t>
            </a:r>
            <a:r>
              <a:rPr lang="pt-BR" dirty="0" smtClean="0">
                <a:hlinkClick r:id="rId4"/>
              </a:rPr>
              <a:t>/</a:t>
            </a:r>
            <a:endParaRPr lang="pt-BR" dirty="0" smtClean="0"/>
          </a:p>
          <a:p>
            <a:r>
              <a:rPr lang="pt-BR" dirty="0" err="1">
                <a:hlinkClick r:id="rId5"/>
              </a:rPr>
              <a:t>http</a:t>
            </a:r>
            <a:r>
              <a:rPr lang="pt-BR" dirty="0">
                <a:hlinkClick r:id="rId5"/>
              </a:rPr>
              <a:t>://</a:t>
            </a:r>
            <a:r>
              <a:rPr lang="pt-BR" dirty="0" err="1">
                <a:hlinkClick r:id="rId5"/>
              </a:rPr>
              <a:t>www.bbc.co.uk</a:t>
            </a:r>
            <a:r>
              <a:rPr lang="pt-BR" dirty="0">
                <a:hlinkClick r:id="rId5"/>
              </a:rPr>
              <a:t>/</a:t>
            </a:r>
            <a:r>
              <a:rPr lang="pt-BR" dirty="0" err="1">
                <a:hlinkClick r:id="rId5"/>
              </a:rPr>
              <a:t>programmes</a:t>
            </a:r>
            <a:r>
              <a:rPr lang="pt-BR" dirty="0">
                <a:hlinkClick r:id="rId5"/>
              </a:rPr>
              <a:t>/p04hwgkg</a:t>
            </a:r>
            <a:endParaRPr lang="en-US" dirty="0"/>
          </a:p>
        </p:txBody>
      </p:sp>
    </p:spTree>
    <p:extLst>
      <p:ext uri="{BB962C8B-B14F-4D97-AF65-F5344CB8AC3E}">
        <p14:creationId xmlns:p14="http://schemas.microsoft.com/office/powerpoint/2010/main" val="115252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030" y="5374888"/>
            <a:ext cx="9779620" cy="1200329"/>
          </a:xfrm>
          <a:prstGeom prst="rect">
            <a:avLst/>
          </a:prstGeom>
          <a:noFill/>
        </p:spPr>
        <p:txBody>
          <a:bodyPr wrap="square" rtlCol="0">
            <a:spAutoFit/>
          </a:bodyPr>
          <a:lstStyle/>
          <a:p>
            <a:r>
              <a:rPr lang="en-US" dirty="0" smtClean="0"/>
              <a:t>“American I </a:t>
            </a:r>
            <a:r>
              <a:rPr lang="en-US" dirty="0"/>
              <a:t>S</a:t>
            </a:r>
            <a:r>
              <a:rPr lang="en-US" dirty="0" smtClean="0"/>
              <a:t>ing </a:t>
            </a:r>
            <a:r>
              <a:rPr lang="en-US" dirty="0"/>
              <a:t>Y</a:t>
            </a:r>
            <a:r>
              <a:rPr lang="en-US" dirty="0" smtClean="0"/>
              <a:t>ou Back”</a:t>
            </a:r>
          </a:p>
          <a:p>
            <a:r>
              <a:rPr lang="en-US" dirty="0" smtClean="0"/>
              <a:t>Allison </a:t>
            </a:r>
            <a:r>
              <a:rPr lang="en-US" dirty="0"/>
              <a:t>Adelle Hedge Coke is a poet, performer, teacher and literary activist. She currently teaches at the University of California Riverside</a:t>
            </a:r>
            <a:r>
              <a:rPr lang="en-US" dirty="0" smtClean="0"/>
              <a:t>.</a:t>
            </a:r>
          </a:p>
          <a:p>
            <a:r>
              <a:rPr lang="en-US" dirty="0" smtClean="0">
                <a:hlinkClick r:id="rId3"/>
              </a:rPr>
              <a:t>http</a:t>
            </a:r>
            <a:r>
              <a:rPr lang="en-US" dirty="0">
                <a:hlinkClick r:id="rId3"/>
              </a:rPr>
              <a:t>://</a:t>
            </a:r>
            <a:r>
              <a:rPr lang="en-US" dirty="0" err="1">
                <a:hlinkClick r:id="rId3"/>
              </a:rPr>
              <a:t>www.pbs.org</a:t>
            </a:r>
            <a:r>
              <a:rPr lang="en-US" dirty="0">
                <a:hlinkClick r:id="rId3"/>
              </a:rPr>
              <a:t>/</a:t>
            </a:r>
            <a:r>
              <a:rPr lang="en-US" dirty="0" err="1">
                <a:hlinkClick r:id="rId3"/>
              </a:rPr>
              <a:t>newshour</a:t>
            </a:r>
            <a:r>
              <a:rPr lang="en-US" dirty="0">
                <a:hlinkClick r:id="rId3"/>
              </a:rPr>
              <a:t>/poetry/</a:t>
            </a:r>
            <a:r>
              <a:rPr lang="en-US" dirty="0" err="1">
                <a:hlinkClick r:id="rId3"/>
              </a:rPr>
              <a:t>america</a:t>
            </a:r>
            <a:r>
              <a:rPr lang="en-US" dirty="0">
                <a:hlinkClick r:id="rId3"/>
              </a:rPr>
              <a:t>-sing-back/</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649" y="423746"/>
            <a:ext cx="8095786" cy="4553880"/>
          </a:xfrm>
          <a:prstGeom prst="rect">
            <a:avLst/>
          </a:prstGeom>
        </p:spPr>
      </p:pic>
    </p:spTree>
    <p:extLst>
      <p:ext uri="{BB962C8B-B14F-4D97-AF65-F5344CB8AC3E}">
        <p14:creationId xmlns:p14="http://schemas.microsoft.com/office/powerpoint/2010/main" val="977225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488</Words>
  <Application>Microsoft Macintosh PowerPoint</Application>
  <PresentationFormat>Widescreen</PresentationFormat>
  <Paragraphs>28</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2016-11-27T18:24:57Z</dcterms:created>
  <dcterms:modified xsi:type="dcterms:W3CDTF">2016-12-01T06:33:37Z</dcterms:modified>
</cp:coreProperties>
</file>