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8" r:id="rId2"/>
    <p:sldId id="259" r:id="rId3"/>
    <p:sldId id="257" r:id="rId4"/>
    <p:sldId id="260" r:id="rId5"/>
    <p:sldId id="273" r:id="rId6"/>
    <p:sldId id="274" r:id="rId7"/>
    <p:sldId id="256" r:id="rId8"/>
    <p:sldId id="261" r:id="rId9"/>
    <p:sldId id="262" r:id="rId10"/>
    <p:sldId id="264" r:id="rId11"/>
    <p:sldId id="263" r:id="rId12"/>
    <p:sldId id="265" r:id="rId13"/>
    <p:sldId id="266" r:id="rId14"/>
    <p:sldId id="269" r:id="rId15"/>
    <p:sldId id="267" r:id="rId16"/>
    <p:sldId id="268" r:id="rId17"/>
    <p:sldId id="270" r:id="rId18"/>
    <p:sldId id="271" r:id="rId19"/>
    <p:sldId id="27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20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A3FEFE-75A6-E24A-85DF-BFE9F04E1D12}" type="datetimeFigureOut">
              <a:rPr lang="en-US" smtClean="0"/>
              <a:t>4/6/16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5C08FB-1BC2-2242-AEDA-3547523DDF84}" type="slidenum">
              <a:rPr lang="en-US" smtClean="0"/>
              <a:t>‹#›</a:t>
            </a:fld>
            <a:endParaRPr lang="en-US"/>
          </a:p>
        </p:txBody>
      </p:sp>
    </p:spTree>
    <p:extLst>
      <p:ext uri="{BB962C8B-B14F-4D97-AF65-F5344CB8AC3E}">
        <p14:creationId xmlns:p14="http://schemas.microsoft.com/office/powerpoint/2010/main" val="21700160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Edwards</a:t>
            </a:r>
            <a:r>
              <a:rPr lang="en-US" sz="1200" kern="1200" dirty="0" smtClean="0">
                <a:solidFill>
                  <a:schemeClr val="tx1"/>
                </a:solidFill>
                <a:effectLst/>
                <a:latin typeface="+mn-lt"/>
                <a:ea typeface="+mn-ea"/>
                <a:cs typeface="+mn-cs"/>
              </a:rPr>
              <a:t>, Elizabeth. 1990. “The Image as Anthropological Document: Photographic ‘Types’ The Pursuit of Method.” </a:t>
            </a:r>
            <a:r>
              <a:rPr lang="en-US" sz="1200" i="1" kern="1200" dirty="0" smtClean="0">
                <a:solidFill>
                  <a:schemeClr val="tx1"/>
                </a:solidFill>
                <a:effectLst/>
                <a:latin typeface="+mn-lt"/>
                <a:ea typeface="+mn-ea"/>
                <a:cs typeface="+mn-cs"/>
              </a:rPr>
              <a:t>Visual Anthropology</a:t>
            </a:r>
            <a:r>
              <a:rPr lang="en-US" sz="1200" kern="1200" dirty="0" smtClean="0">
                <a:solidFill>
                  <a:schemeClr val="tx1"/>
                </a:solidFill>
                <a:effectLst/>
                <a:latin typeface="+mn-lt"/>
                <a:ea typeface="+mn-ea"/>
                <a:cs typeface="+mn-cs"/>
              </a:rPr>
              <a:t>, 3:235-258.</a:t>
            </a:r>
          </a:p>
          <a:p>
            <a:endParaRPr lang="en-US" dirty="0"/>
          </a:p>
        </p:txBody>
      </p:sp>
      <p:sp>
        <p:nvSpPr>
          <p:cNvPr id="4" name="Slide Number Placeholder 3"/>
          <p:cNvSpPr>
            <a:spLocks noGrp="1"/>
          </p:cNvSpPr>
          <p:nvPr>
            <p:ph type="sldNum" sz="quarter" idx="10"/>
          </p:nvPr>
        </p:nvSpPr>
        <p:spPr/>
        <p:txBody>
          <a:bodyPr/>
          <a:lstStyle/>
          <a:p>
            <a:fld id="{F25C08FB-1BC2-2242-AEDA-3547523DDF84}" type="slidenum">
              <a:rPr lang="en-US" smtClean="0"/>
              <a:t>1</a:t>
            </a:fld>
            <a:endParaRPr lang="en-US"/>
          </a:p>
        </p:txBody>
      </p:sp>
    </p:spTree>
    <p:extLst>
      <p:ext uri="{BB962C8B-B14F-4D97-AF65-F5344CB8AC3E}">
        <p14:creationId xmlns:p14="http://schemas.microsoft.com/office/powerpoint/2010/main" val="141072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Edwards</a:t>
            </a:r>
            <a:r>
              <a:rPr lang="en-US" sz="1200" kern="1200" dirty="0" smtClean="0">
                <a:solidFill>
                  <a:schemeClr val="tx1"/>
                </a:solidFill>
                <a:effectLst/>
                <a:latin typeface="+mn-lt"/>
                <a:ea typeface="+mn-ea"/>
                <a:cs typeface="+mn-cs"/>
              </a:rPr>
              <a:t>, Elizabeth. 1990. “The Image as Anthropological Document: Photographic ‘Types’ The Pursuit of Method.” </a:t>
            </a:r>
            <a:r>
              <a:rPr lang="en-US" sz="1200" i="1" kern="1200" dirty="0" smtClean="0">
                <a:solidFill>
                  <a:schemeClr val="tx1"/>
                </a:solidFill>
                <a:effectLst/>
                <a:latin typeface="+mn-lt"/>
                <a:ea typeface="+mn-ea"/>
                <a:cs typeface="+mn-cs"/>
              </a:rPr>
              <a:t>Visual Anthropology</a:t>
            </a:r>
            <a:r>
              <a:rPr lang="en-US" sz="1200" kern="1200" dirty="0" smtClean="0">
                <a:solidFill>
                  <a:schemeClr val="tx1"/>
                </a:solidFill>
                <a:effectLst/>
                <a:latin typeface="+mn-lt"/>
                <a:ea typeface="+mn-ea"/>
                <a:cs typeface="+mn-cs"/>
              </a:rPr>
              <a:t>, 3:235-258.</a:t>
            </a:r>
          </a:p>
          <a:p>
            <a:endParaRPr lang="en-US" dirty="0"/>
          </a:p>
        </p:txBody>
      </p:sp>
      <p:sp>
        <p:nvSpPr>
          <p:cNvPr id="4" name="Slide Number Placeholder 3"/>
          <p:cNvSpPr>
            <a:spLocks noGrp="1"/>
          </p:cNvSpPr>
          <p:nvPr>
            <p:ph type="sldNum" sz="quarter" idx="10"/>
          </p:nvPr>
        </p:nvSpPr>
        <p:spPr/>
        <p:txBody>
          <a:bodyPr/>
          <a:lstStyle/>
          <a:p>
            <a:fld id="{F25C08FB-1BC2-2242-AEDA-3547523DDF84}" type="slidenum">
              <a:rPr lang="en-US" smtClean="0"/>
              <a:t>2</a:t>
            </a:fld>
            <a:endParaRPr lang="en-US"/>
          </a:p>
        </p:txBody>
      </p:sp>
    </p:spTree>
    <p:extLst>
      <p:ext uri="{BB962C8B-B14F-4D97-AF65-F5344CB8AC3E}">
        <p14:creationId xmlns:p14="http://schemas.microsoft.com/office/powerpoint/2010/main" val="2888562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kristendobbin.atavist.com</a:t>
            </a:r>
            <a:r>
              <a:rPr lang="en-US" dirty="0" smtClean="0"/>
              <a:t>/</a:t>
            </a:r>
            <a:r>
              <a:rPr lang="en-US" dirty="0" err="1" smtClean="0"/>
              <a:t>visualrepatriation</a:t>
            </a:r>
            <a:endParaRPr lang="en-US" dirty="0"/>
          </a:p>
        </p:txBody>
      </p:sp>
      <p:sp>
        <p:nvSpPr>
          <p:cNvPr id="4" name="Slide Number Placeholder 3"/>
          <p:cNvSpPr>
            <a:spLocks noGrp="1"/>
          </p:cNvSpPr>
          <p:nvPr>
            <p:ph type="sldNum" sz="quarter" idx="10"/>
          </p:nvPr>
        </p:nvSpPr>
        <p:spPr/>
        <p:txBody>
          <a:bodyPr/>
          <a:lstStyle/>
          <a:p>
            <a:fld id="{F25C08FB-1BC2-2242-AEDA-3547523DDF84}" type="slidenum">
              <a:rPr lang="en-US" smtClean="0"/>
              <a:t>3</a:t>
            </a:fld>
            <a:endParaRPr lang="en-US"/>
          </a:p>
        </p:txBody>
      </p:sp>
    </p:spTree>
    <p:extLst>
      <p:ext uri="{BB962C8B-B14F-4D97-AF65-F5344CB8AC3E}">
        <p14:creationId xmlns:p14="http://schemas.microsoft.com/office/powerpoint/2010/main" val="19716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Smith</a:t>
            </a:r>
            <a:r>
              <a:rPr lang="en-US" sz="1200" kern="1200" dirty="0" smtClean="0">
                <a:solidFill>
                  <a:schemeClr val="tx1"/>
                </a:solidFill>
                <a:effectLst/>
                <a:latin typeface="+mn-lt"/>
                <a:ea typeface="+mn-ea"/>
                <a:cs typeface="+mn-cs"/>
              </a:rPr>
              <a:t>, Shawn Michelle. 2012 “’Looking at One’s Self through the Eyes of Others’ W.E.B. Du </a:t>
            </a:r>
            <a:r>
              <a:rPr lang="en-US" sz="1200" kern="1200" dirty="0" err="1" smtClean="0">
                <a:solidFill>
                  <a:schemeClr val="tx1"/>
                </a:solidFill>
                <a:effectLst/>
                <a:latin typeface="+mn-lt"/>
                <a:ea typeface="+mn-ea"/>
                <a:cs typeface="+mn-cs"/>
              </a:rPr>
              <a:t>Bois’s</a:t>
            </a:r>
            <a:r>
              <a:rPr lang="en-US" sz="1200" kern="1200" dirty="0" smtClean="0">
                <a:solidFill>
                  <a:schemeClr val="tx1"/>
                </a:solidFill>
                <a:effectLst/>
                <a:latin typeface="+mn-lt"/>
                <a:ea typeface="+mn-ea"/>
                <a:cs typeface="+mn-cs"/>
              </a:rPr>
              <a:t> Photographs for the Paris Exposition of 1900.” In </a:t>
            </a:r>
            <a:r>
              <a:rPr lang="en-US" sz="1200" i="1" kern="1200" dirty="0" smtClean="0">
                <a:solidFill>
                  <a:schemeClr val="tx1"/>
                </a:solidFill>
                <a:effectLst/>
                <a:latin typeface="+mn-lt"/>
                <a:ea typeface="+mn-ea"/>
                <a:cs typeface="+mn-cs"/>
              </a:rPr>
              <a:t>Pictures and Progress, Early Photography and the Making of African American Identity</a:t>
            </a:r>
            <a:r>
              <a:rPr lang="en-US" sz="1200" kern="1200" dirty="0" smtClean="0">
                <a:solidFill>
                  <a:schemeClr val="tx1"/>
                </a:solidFill>
                <a:effectLst/>
                <a:latin typeface="+mn-lt"/>
                <a:ea typeface="+mn-ea"/>
                <a:cs typeface="+mn-cs"/>
              </a:rPr>
              <a:t>, edited by Maurice O. Wallace and Shawn Michelle Smith, 274-298. Durham: Duke University Press. </a:t>
            </a:r>
          </a:p>
          <a:p>
            <a:endParaRPr lang="en-US" dirty="0"/>
          </a:p>
        </p:txBody>
      </p:sp>
      <p:sp>
        <p:nvSpPr>
          <p:cNvPr id="4" name="Slide Number Placeholder 3"/>
          <p:cNvSpPr>
            <a:spLocks noGrp="1"/>
          </p:cNvSpPr>
          <p:nvPr>
            <p:ph type="sldNum" sz="quarter" idx="10"/>
          </p:nvPr>
        </p:nvSpPr>
        <p:spPr/>
        <p:txBody>
          <a:bodyPr/>
          <a:lstStyle/>
          <a:p>
            <a:fld id="{F25C08FB-1BC2-2242-AEDA-3547523DDF84}" type="slidenum">
              <a:rPr lang="en-US" smtClean="0"/>
              <a:t>5</a:t>
            </a:fld>
            <a:endParaRPr lang="en-US"/>
          </a:p>
        </p:txBody>
      </p:sp>
    </p:spTree>
    <p:extLst>
      <p:ext uri="{BB962C8B-B14F-4D97-AF65-F5344CB8AC3E}">
        <p14:creationId xmlns:p14="http://schemas.microsoft.com/office/powerpoint/2010/main" val="104841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Smith</a:t>
            </a:r>
            <a:r>
              <a:rPr lang="en-US" sz="1200" kern="1200" dirty="0" smtClean="0">
                <a:solidFill>
                  <a:schemeClr val="tx1"/>
                </a:solidFill>
                <a:effectLst/>
                <a:latin typeface="+mn-lt"/>
                <a:ea typeface="+mn-ea"/>
                <a:cs typeface="+mn-cs"/>
              </a:rPr>
              <a:t>, Shawn Michelle. 2012 “’Looking at One’s Self through the Eyes of Others’ W.E.B. Du </a:t>
            </a:r>
            <a:r>
              <a:rPr lang="en-US" sz="1200" kern="1200" dirty="0" err="1" smtClean="0">
                <a:solidFill>
                  <a:schemeClr val="tx1"/>
                </a:solidFill>
                <a:effectLst/>
                <a:latin typeface="+mn-lt"/>
                <a:ea typeface="+mn-ea"/>
                <a:cs typeface="+mn-cs"/>
              </a:rPr>
              <a:t>Bois’s</a:t>
            </a:r>
            <a:r>
              <a:rPr lang="en-US" sz="1200" kern="1200" dirty="0" smtClean="0">
                <a:solidFill>
                  <a:schemeClr val="tx1"/>
                </a:solidFill>
                <a:effectLst/>
                <a:latin typeface="+mn-lt"/>
                <a:ea typeface="+mn-ea"/>
                <a:cs typeface="+mn-cs"/>
              </a:rPr>
              <a:t> Photographs for the Paris Exposition of 1900.” In </a:t>
            </a:r>
            <a:r>
              <a:rPr lang="en-US" sz="1200" i="1" kern="1200" dirty="0" smtClean="0">
                <a:solidFill>
                  <a:schemeClr val="tx1"/>
                </a:solidFill>
                <a:effectLst/>
                <a:latin typeface="+mn-lt"/>
                <a:ea typeface="+mn-ea"/>
                <a:cs typeface="+mn-cs"/>
              </a:rPr>
              <a:t>Pictures and Progress, Early Photography and the Making of African American Identity</a:t>
            </a:r>
            <a:r>
              <a:rPr lang="en-US" sz="1200" kern="1200" dirty="0" smtClean="0">
                <a:solidFill>
                  <a:schemeClr val="tx1"/>
                </a:solidFill>
                <a:effectLst/>
                <a:latin typeface="+mn-lt"/>
                <a:ea typeface="+mn-ea"/>
                <a:cs typeface="+mn-cs"/>
              </a:rPr>
              <a:t>, edited by Maurice O. Wallace and Shawn Michelle Smith, 274-298. Durham: Duke University Press.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See: http://</a:t>
            </a:r>
            <a:r>
              <a:rPr lang="en-US" sz="1200" kern="1200" dirty="0" err="1" smtClean="0">
                <a:solidFill>
                  <a:schemeClr val="tx1"/>
                </a:solidFill>
                <a:effectLst/>
                <a:latin typeface="+mn-lt"/>
                <a:ea typeface="+mn-ea"/>
                <a:cs typeface="+mn-cs"/>
              </a:rPr>
              <a:t>www.loc.gov</a:t>
            </a:r>
            <a:r>
              <a:rPr lang="en-US" sz="1200" kern="1200" dirty="0" smtClean="0">
                <a:solidFill>
                  <a:schemeClr val="tx1"/>
                </a:solidFill>
                <a:effectLst/>
                <a:latin typeface="+mn-lt"/>
                <a:ea typeface="+mn-ea"/>
                <a:cs typeface="+mn-cs"/>
              </a:rPr>
              <a:t>/pictures/collection/</a:t>
            </a:r>
            <a:r>
              <a:rPr lang="en-US" sz="1200" kern="1200" dirty="0" err="1" smtClean="0">
                <a:solidFill>
                  <a:schemeClr val="tx1"/>
                </a:solidFill>
                <a:effectLst/>
                <a:latin typeface="+mn-lt"/>
                <a:ea typeface="+mn-ea"/>
                <a:cs typeface="+mn-cs"/>
              </a:rPr>
              <a:t>anedub</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dubois.html</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25C08FB-1BC2-2242-AEDA-3547523DDF84}" type="slidenum">
              <a:rPr lang="en-US" smtClean="0"/>
              <a:t>6</a:t>
            </a:fld>
            <a:endParaRPr lang="en-US"/>
          </a:p>
        </p:txBody>
      </p:sp>
    </p:spTree>
    <p:extLst>
      <p:ext uri="{BB962C8B-B14F-4D97-AF65-F5344CB8AC3E}">
        <p14:creationId xmlns:p14="http://schemas.microsoft.com/office/powerpoint/2010/main" val="180395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www.khanacademy.org</a:t>
            </a:r>
            <a:r>
              <a:rPr lang="en-US" dirty="0" smtClean="0"/>
              <a:t>/humanities/global-culture/identity-body/identity-body-united-states/v/</a:t>
            </a:r>
            <a:r>
              <a:rPr lang="en-US" dirty="0" err="1" smtClean="0"/>
              <a:t>weems</a:t>
            </a:r>
            <a:r>
              <a:rPr lang="en-US" dirty="0" smtClean="0"/>
              <a:t>-from-here-</a:t>
            </a:r>
            <a:r>
              <a:rPr lang="en-US" dirty="0" err="1" smtClean="0"/>
              <a:t>i</a:t>
            </a:r>
            <a:r>
              <a:rPr lang="en-US" dirty="0" smtClean="0"/>
              <a:t>-saw-what-happened</a:t>
            </a:r>
            <a:endParaRPr lang="en-US" dirty="0"/>
          </a:p>
        </p:txBody>
      </p:sp>
      <p:sp>
        <p:nvSpPr>
          <p:cNvPr id="4" name="Slide Number Placeholder 3"/>
          <p:cNvSpPr>
            <a:spLocks noGrp="1"/>
          </p:cNvSpPr>
          <p:nvPr>
            <p:ph type="sldNum" sz="quarter" idx="10"/>
          </p:nvPr>
        </p:nvSpPr>
        <p:spPr/>
        <p:txBody>
          <a:bodyPr/>
          <a:lstStyle/>
          <a:p>
            <a:fld id="{F25C08FB-1BC2-2242-AEDA-3547523DDF84}" type="slidenum">
              <a:rPr lang="en-US" smtClean="0"/>
              <a:t>8</a:t>
            </a:fld>
            <a:endParaRPr lang="en-US"/>
          </a:p>
        </p:txBody>
      </p:sp>
    </p:spTree>
    <p:extLst>
      <p:ext uri="{BB962C8B-B14F-4D97-AF65-F5344CB8AC3E}">
        <p14:creationId xmlns:p14="http://schemas.microsoft.com/office/powerpoint/2010/main" val="2755317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5C08FB-1BC2-2242-AEDA-3547523DDF84}" type="slidenum">
              <a:rPr lang="en-US" smtClean="0"/>
              <a:t>9</a:t>
            </a:fld>
            <a:endParaRPr lang="en-US"/>
          </a:p>
        </p:txBody>
      </p:sp>
    </p:spTree>
    <p:extLst>
      <p:ext uri="{BB962C8B-B14F-4D97-AF65-F5344CB8AC3E}">
        <p14:creationId xmlns:p14="http://schemas.microsoft.com/office/powerpoint/2010/main" val="55456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89B07B-F440-8946-A914-F01C1953AA7A}" type="datetimeFigureOut">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24801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89B07B-F440-8946-A914-F01C1953AA7A}" type="datetimeFigureOut">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279678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89B07B-F440-8946-A914-F01C1953AA7A}" type="datetimeFigureOut">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2524563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89B07B-F440-8946-A914-F01C1953AA7A}" type="datetimeFigureOut">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138971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89B07B-F440-8946-A914-F01C1953AA7A}" type="datetimeFigureOut">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336994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89B07B-F440-8946-A914-F01C1953AA7A}" type="datetimeFigureOut">
              <a:rPr lang="en-US" smtClean="0"/>
              <a:t>4/6/16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2045922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89B07B-F440-8946-A914-F01C1953AA7A}" type="datetimeFigureOut">
              <a:rPr lang="en-US" smtClean="0"/>
              <a:t>4/6/16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309576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9B07B-F440-8946-A914-F01C1953AA7A}" type="datetimeFigureOut">
              <a:rPr lang="en-US" smtClean="0"/>
              <a:t>4/6/16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171878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9B07B-F440-8946-A914-F01C1953AA7A}" type="datetimeFigureOut">
              <a:rPr lang="en-US" smtClean="0"/>
              <a:t>4/6/16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988337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9B07B-F440-8946-A914-F01C1953AA7A}" type="datetimeFigureOut">
              <a:rPr lang="en-US" smtClean="0"/>
              <a:t>4/6/16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410592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9B07B-F440-8946-A914-F01C1953AA7A}" type="datetimeFigureOut">
              <a:rPr lang="en-US" smtClean="0"/>
              <a:t>4/6/16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8E50C3-5197-4240-A96A-CAEDED7D0859}" type="slidenum">
              <a:rPr lang="en-US" smtClean="0"/>
              <a:t>‹#›</a:t>
            </a:fld>
            <a:endParaRPr lang="en-US"/>
          </a:p>
        </p:txBody>
      </p:sp>
    </p:spTree>
    <p:extLst>
      <p:ext uri="{BB962C8B-B14F-4D97-AF65-F5344CB8AC3E}">
        <p14:creationId xmlns:p14="http://schemas.microsoft.com/office/powerpoint/2010/main" val="24062817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9B07B-F440-8946-A914-F01C1953AA7A}" type="datetimeFigureOut">
              <a:rPr lang="en-US" smtClean="0"/>
              <a:t>4/6/16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8E50C3-5197-4240-A96A-CAEDED7D0859}" type="slidenum">
              <a:rPr lang="en-US" smtClean="0"/>
              <a:t>‹#›</a:t>
            </a:fld>
            <a:endParaRPr lang="en-US"/>
          </a:p>
        </p:txBody>
      </p:sp>
    </p:spTree>
    <p:extLst>
      <p:ext uri="{BB962C8B-B14F-4D97-AF65-F5344CB8AC3E}">
        <p14:creationId xmlns:p14="http://schemas.microsoft.com/office/powerpoint/2010/main" val="1392935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Scientific_racism" TargetMode="External"/><Relationship Id="rId4" Type="http://schemas.openxmlformats.org/officeDocument/2006/relationships/hyperlink" Target="https://en.wikipedia.org/wiki/Race_(classification_of_humans)" TargetMode="External"/><Relationship Id="rId5" Type="http://schemas.openxmlformats.org/officeDocument/2006/relationships/hyperlink" Target="https://en.wikipedia.org/wiki/Franz_Boas%23cite_note-7" TargetMode="External"/><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191" y="478519"/>
            <a:ext cx="8062550" cy="523220"/>
          </a:xfrm>
          <a:prstGeom prst="rect">
            <a:avLst/>
          </a:prstGeom>
          <a:noFill/>
        </p:spPr>
        <p:txBody>
          <a:bodyPr wrap="square" rtlCol="0">
            <a:spAutoFit/>
          </a:bodyPr>
          <a:lstStyle/>
          <a:p>
            <a:r>
              <a:rPr lang="en-US" sz="2800" dirty="0" smtClean="0"/>
              <a:t>The Anthropological Project and Photographic “</a:t>
            </a:r>
            <a:r>
              <a:rPr lang="en-US" sz="2800" dirty="0"/>
              <a:t>T</a:t>
            </a:r>
            <a:r>
              <a:rPr lang="en-US" sz="2800" dirty="0" smtClean="0"/>
              <a:t>ypes”</a:t>
            </a:r>
            <a:endParaRPr lang="en-US" sz="2800" dirty="0"/>
          </a:p>
        </p:txBody>
      </p:sp>
      <p:sp>
        <p:nvSpPr>
          <p:cNvPr id="5" name="TextBox 4"/>
          <p:cNvSpPr txBox="1"/>
          <p:nvPr/>
        </p:nvSpPr>
        <p:spPr>
          <a:xfrm>
            <a:off x="773121" y="1564388"/>
            <a:ext cx="3479046" cy="2308324"/>
          </a:xfrm>
          <a:prstGeom prst="rect">
            <a:avLst/>
          </a:prstGeom>
          <a:noFill/>
        </p:spPr>
        <p:txBody>
          <a:bodyPr wrap="square" rtlCol="0">
            <a:spAutoFit/>
          </a:bodyPr>
          <a:lstStyle/>
          <a:p>
            <a:r>
              <a:rPr lang="en-US" b="1" dirty="0" smtClean="0"/>
              <a:t>A </a:t>
            </a:r>
            <a:r>
              <a:rPr lang="en-US" b="1" dirty="0"/>
              <a:t>form of portrait </a:t>
            </a:r>
            <a:r>
              <a:rPr lang="en-US" b="1" dirty="0" smtClean="0"/>
              <a:t>photography characterized as being from the mid 1800s and  </a:t>
            </a:r>
            <a:r>
              <a:rPr lang="en-US" dirty="0" smtClean="0"/>
              <a:t>of </a:t>
            </a:r>
            <a:r>
              <a:rPr lang="en-US" dirty="0"/>
              <a:t>broad interest to anthropology and ethnology</a:t>
            </a:r>
          </a:p>
          <a:p>
            <a:r>
              <a:rPr lang="en-US" dirty="0"/>
              <a:t>in their attempts to define and classify the physical nature and origin </a:t>
            </a:r>
            <a:r>
              <a:rPr lang="en-US" dirty="0" smtClean="0"/>
              <a:t>of human </a:t>
            </a:r>
            <a:r>
              <a:rPr lang="en-US" dirty="0"/>
              <a:t>races, and by implication their </a:t>
            </a:r>
            <a:r>
              <a:rPr lang="en-US" dirty="0" smtClean="0"/>
              <a:t>culture.</a:t>
            </a:r>
            <a:endParaRPr lang="en-US" dirty="0"/>
          </a:p>
        </p:txBody>
      </p:sp>
      <p:pic>
        <p:nvPicPr>
          <p:cNvPr id="6" name="Picture 5" descr="Screen Shot 2016-04-05 at 11.20.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340" y="1480119"/>
            <a:ext cx="2757303" cy="3541638"/>
          </a:xfrm>
          <a:prstGeom prst="rect">
            <a:avLst/>
          </a:prstGeom>
        </p:spPr>
      </p:pic>
      <p:sp>
        <p:nvSpPr>
          <p:cNvPr id="7" name="TextBox 6"/>
          <p:cNvSpPr txBox="1"/>
          <p:nvPr/>
        </p:nvSpPr>
        <p:spPr>
          <a:xfrm>
            <a:off x="312930" y="5705414"/>
            <a:ext cx="8504334" cy="923330"/>
          </a:xfrm>
          <a:prstGeom prst="rect">
            <a:avLst/>
          </a:prstGeom>
          <a:noFill/>
        </p:spPr>
        <p:txBody>
          <a:bodyPr wrap="square" rtlCol="0">
            <a:spAutoFit/>
          </a:bodyPr>
          <a:lstStyle/>
          <a:p>
            <a:r>
              <a:rPr lang="en-US" dirty="0"/>
              <a:t>Profile of </a:t>
            </a:r>
            <a:r>
              <a:rPr lang="en-US" dirty="0" err="1"/>
              <a:t>Tasm.anian</a:t>
            </a:r>
            <a:r>
              <a:rPr lang="en-US" dirty="0"/>
              <a:t> woman Bessie Clarke. One of a series taken for the Tasmanian </a:t>
            </a:r>
            <a:r>
              <a:rPr lang="en-US" dirty="0" smtClean="0"/>
              <a:t>display at </a:t>
            </a:r>
            <a:r>
              <a:rPr lang="en-US" dirty="0"/>
              <a:t>the </a:t>
            </a:r>
            <a:r>
              <a:rPr lang="en-US" dirty="0" err="1"/>
              <a:t>Intercolonial</a:t>
            </a:r>
            <a:r>
              <a:rPr lang="en-US" dirty="0"/>
              <a:t> Exhibition in Melbourne, Australia. Photograph by C.A. Woolley, Hobart, 1866</a:t>
            </a:r>
            <a:r>
              <a:rPr lang="en-US" dirty="0" smtClean="0"/>
              <a:t>. Pitt </a:t>
            </a:r>
            <a:r>
              <a:rPr lang="en-US" dirty="0"/>
              <a:t>Rivers Museum, University of Oxford, B44.16A.</a:t>
            </a:r>
          </a:p>
        </p:txBody>
      </p:sp>
    </p:spTree>
    <p:extLst>
      <p:ext uri="{BB962C8B-B14F-4D97-AF65-F5344CB8AC3E}">
        <p14:creationId xmlns:p14="http://schemas.microsoft.com/office/powerpoint/2010/main" val="2136378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337" y="1030655"/>
            <a:ext cx="8265035" cy="3170099"/>
          </a:xfrm>
          <a:prstGeom prst="rect">
            <a:avLst/>
          </a:prstGeom>
          <a:noFill/>
        </p:spPr>
        <p:txBody>
          <a:bodyPr wrap="square" rtlCol="0">
            <a:spAutoFit/>
          </a:bodyPr>
          <a:lstStyle/>
          <a:p>
            <a:r>
              <a:rPr lang="en-US" sz="2000" dirty="0"/>
              <a:t>Photographically, the "type" is expressed in </a:t>
            </a:r>
            <a:r>
              <a:rPr lang="en-US" sz="2000" dirty="0" smtClean="0"/>
              <a:t>a way </a:t>
            </a:r>
            <a:r>
              <a:rPr lang="en-US" sz="2000" dirty="0"/>
              <a:t>which isolates, suppressing context and thus individuality. The </a:t>
            </a:r>
            <a:r>
              <a:rPr lang="en-US" sz="2000" dirty="0" smtClean="0"/>
              <a:t>specimen is </a:t>
            </a:r>
            <a:r>
              <a:rPr lang="en-US" sz="2000" dirty="0"/>
              <a:t>in scientific isolation, physically, and metaphorically, the plain </a:t>
            </a:r>
            <a:r>
              <a:rPr lang="en-US" sz="2000" dirty="0" smtClean="0"/>
              <a:t>background accentuates </a:t>
            </a:r>
            <a:r>
              <a:rPr lang="en-US" sz="2000" dirty="0"/>
              <a:t>physical characteristics and denies context. The </a:t>
            </a:r>
            <a:r>
              <a:rPr lang="en-US" sz="2000" dirty="0" smtClean="0"/>
              <a:t>meaning and </a:t>
            </a:r>
            <a:r>
              <a:rPr lang="en-US" sz="2000" dirty="0"/>
              <a:t>"reality" of the subject can be given only by those who interpret </a:t>
            </a:r>
            <a:r>
              <a:rPr lang="en-US" sz="2000" dirty="0" smtClean="0"/>
              <a:t>the visual </a:t>
            </a:r>
            <a:r>
              <a:rPr lang="en-US" sz="2000" dirty="0"/>
              <a:t>evidence. </a:t>
            </a:r>
            <a:endParaRPr lang="en-US" sz="2000" dirty="0" smtClean="0"/>
          </a:p>
          <a:p>
            <a:endParaRPr lang="en-US" sz="2000" dirty="0"/>
          </a:p>
          <a:p>
            <a:r>
              <a:rPr lang="en-US" sz="2000" dirty="0" smtClean="0"/>
              <a:t>The </a:t>
            </a:r>
            <a:r>
              <a:rPr lang="en-US" sz="2000" dirty="0"/>
              <a:t>appropriation of the subject as a specimen was </a:t>
            </a:r>
            <a:r>
              <a:rPr lang="en-US" sz="2000" dirty="0" smtClean="0"/>
              <a:t>thus </a:t>
            </a:r>
            <a:r>
              <a:rPr lang="en-US" sz="2000" dirty="0" err="1" smtClean="0"/>
              <a:t>legitimised</a:t>
            </a:r>
            <a:r>
              <a:rPr lang="en-US" sz="2000" dirty="0" smtClean="0"/>
              <a:t> </a:t>
            </a:r>
            <a:r>
              <a:rPr lang="en-US" sz="2000" dirty="0"/>
              <a:t>through science and achieved through the control of </a:t>
            </a:r>
            <a:r>
              <a:rPr lang="en-US" sz="2000" dirty="0" smtClean="0"/>
              <a:t>another science</a:t>
            </a:r>
            <a:r>
              <a:rPr lang="en-US" sz="2000" dirty="0"/>
              <a:t>, photography. Through photography the specimens, "types", </a:t>
            </a:r>
            <a:r>
              <a:rPr lang="en-US" sz="2000" dirty="0" smtClean="0"/>
              <a:t>were neutralized </a:t>
            </a:r>
            <a:r>
              <a:rPr lang="en-US" sz="2000" dirty="0"/>
              <a:t>and objectified for scientific use to be interpreted and reinterpreted</a:t>
            </a:r>
            <a:r>
              <a:rPr lang="en-US" sz="2000" dirty="0" smtClean="0"/>
              <a:t>.</a:t>
            </a:r>
            <a:endParaRPr lang="en-US" sz="2000" dirty="0"/>
          </a:p>
        </p:txBody>
      </p:sp>
    </p:spTree>
    <p:extLst>
      <p:ext uri="{BB962C8B-B14F-4D97-AF65-F5344CB8AC3E}">
        <p14:creationId xmlns:p14="http://schemas.microsoft.com/office/powerpoint/2010/main" val="360117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05 at 11.29.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62" y="376587"/>
            <a:ext cx="7581900" cy="5994400"/>
          </a:xfrm>
          <a:prstGeom prst="rect">
            <a:avLst/>
          </a:prstGeom>
        </p:spPr>
      </p:pic>
    </p:spTree>
    <p:extLst>
      <p:ext uri="{BB962C8B-B14F-4D97-AF65-F5344CB8AC3E}">
        <p14:creationId xmlns:p14="http://schemas.microsoft.com/office/powerpoint/2010/main" val="3650466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1715" y="710203"/>
            <a:ext cx="1841500" cy="2235200"/>
          </a:xfrm>
          <a:prstGeom prst="rect">
            <a:avLst/>
          </a:prstGeom>
        </p:spPr>
      </p:pic>
      <p:sp>
        <p:nvSpPr>
          <p:cNvPr id="5" name="TextBox 4"/>
          <p:cNvSpPr txBox="1"/>
          <p:nvPr/>
        </p:nvSpPr>
        <p:spPr>
          <a:xfrm>
            <a:off x="3552676" y="710203"/>
            <a:ext cx="4417836" cy="3693319"/>
          </a:xfrm>
          <a:prstGeom prst="rect">
            <a:avLst/>
          </a:prstGeom>
          <a:noFill/>
        </p:spPr>
        <p:txBody>
          <a:bodyPr wrap="square" rtlCol="0">
            <a:spAutoFit/>
          </a:bodyPr>
          <a:lstStyle/>
          <a:p>
            <a:r>
              <a:rPr lang="en-US" dirty="0"/>
              <a:t>Boas was one of the most prominent opponents of the then popular ideologies of </a:t>
            </a:r>
            <a:r>
              <a:rPr lang="en-US" dirty="0">
                <a:hlinkClick r:id="rId3" tooltip="Scientific racism"/>
              </a:rPr>
              <a:t>scientific racism</a:t>
            </a:r>
            <a:r>
              <a:rPr lang="en-US" dirty="0"/>
              <a:t>, the idea that </a:t>
            </a:r>
            <a:r>
              <a:rPr lang="en-US" dirty="0">
                <a:hlinkClick r:id="rId4" tooltip="Race (classification of humans)"/>
              </a:rPr>
              <a:t>race</a:t>
            </a:r>
            <a:r>
              <a:rPr lang="en-US" dirty="0"/>
              <a:t> is a biological concept and that human behavior is best understood through the typology of biological characteristics.</a:t>
            </a:r>
            <a:r>
              <a:rPr lang="en-US" baseline="30000" dirty="0">
                <a:hlinkClick r:id="rId5"/>
              </a:rPr>
              <a:t>[7]</a:t>
            </a:r>
            <a:r>
              <a:rPr lang="en-US" dirty="0"/>
              <a:t> In a series of groundbreaking studies of skeletal anatomy he showed that cranial shape and size was highly malleable depending on environmental factors such as health and nutrition, in contrast to the claims by racial anthropologists of the day that held head shape to be a stable racial trait.</a:t>
            </a:r>
          </a:p>
        </p:txBody>
      </p:sp>
    </p:spTree>
    <p:extLst>
      <p:ext uri="{BB962C8B-B14F-4D97-AF65-F5344CB8AC3E}">
        <p14:creationId xmlns:p14="http://schemas.microsoft.com/office/powerpoint/2010/main" val="3381451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a:xfrm>
            <a:off x="533400" y="4419600"/>
            <a:ext cx="8229600" cy="1600200"/>
          </a:xfrm>
        </p:spPr>
        <p:txBody>
          <a:bodyPr>
            <a:normAutofit fontScale="90000"/>
          </a:bodyPr>
          <a:lstStyle/>
          <a:p>
            <a:r>
              <a:rPr lang="en-US" sz="2400"/>
              <a:t>Franz Boas (1848-1942) father of American Anthropology</a:t>
            </a:r>
            <a:br>
              <a:rPr lang="en-US" sz="2400"/>
            </a:br>
            <a:r>
              <a:rPr lang="en-US" sz="2400"/>
              <a:t>Active during Anthropology</a:t>
            </a:r>
            <a:r>
              <a:rPr lang="ja-JP" altLang="en-US" sz="2400">
                <a:latin typeface="Arial"/>
              </a:rPr>
              <a:t>’</a:t>
            </a:r>
            <a:r>
              <a:rPr lang="en-US" sz="2400"/>
              <a:t>s </a:t>
            </a:r>
            <a:r>
              <a:rPr lang="ja-JP" altLang="en-US" sz="2400">
                <a:latin typeface="Arial"/>
              </a:rPr>
              <a:t>“</a:t>
            </a:r>
            <a:r>
              <a:rPr lang="en-US" sz="2400"/>
              <a:t>Museum Age</a:t>
            </a:r>
            <a:r>
              <a:rPr lang="ja-JP" altLang="en-US" sz="2400">
                <a:latin typeface="Arial"/>
              </a:rPr>
              <a:t>”</a:t>
            </a:r>
            <a:r>
              <a:rPr lang="en-US" sz="2400"/>
              <a:t> 1880-1920</a:t>
            </a:r>
            <a:br>
              <a:rPr lang="en-US" sz="2400"/>
            </a:br>
            <a:r>
              <a:rPr lang="en-US" sz="2400"/>
              <a:t>Established the concept of </a:t>
            </a:r>
            <a:r>
              <a:rPr lang="en-US" sz="2400" u="sng"/>
              <a:t>cultures</a:t>
            </a:r>
            <a:r>
              <a:rPr lang="en-US" sz="2400"/>
              <a:t> as diverse historical developments. </a:t>
            </a:r>
            <a:r>
              <a:rPr lang="en-US" sz="2400">
                <a:solidFill>
                  <a:schemeClr val="tx1"/>
                </a:solidFill>
              </a:rPr>
              <a:t>Holistic and historic philosophies tied to training in geography and the German romantic tradition</a:t>
            </a:r>
            <a:br>
              <a:rPr lang="en-US" sz="2400">
                <a:solidFill>
                  <a:schemeClr val="tx1"/>
                </a:solidFill>
              </a:rPr>
            </a:br>
            <a:endParaRPr lang="en-US" sz="2400">
              <a:solidFill>
                <a:schemeClr val="tx1"/>
              </a:solidFill>
            </a:endParaRPr>
          </a:p>
        </p:txBody>
      </p:sp>
      <p:sp>
        <p:nvSpPr>
          <p:cNvPr id="3079" name="Text Box 7"/>
          <p:cNvSpPr txBox="1">
            <a:spLocks noChangeArrowheads="1"/>
          </p:cNvSpPr>
          <p:nvPr/>
        </p:nvSpPr>
        <p:spPr bwMode="auto">
          <a:xfrm>
            <a:off x="2819400" y="3581400"/>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Boas 1895, U.S. National Museum</a:t>
            </a:r>
          </a:p>
        </p:txBody>
      </p:sp>
      <p:pic>
        <p:nvPicPr>
          <p:cNvPr id="3081" name="Picture 9" descr="Boas-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3133725" cy="340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323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Cultural Relativism</a:t>
            </a:r>
          </a:p>
        </p:txBody>
      </p:sp>
      <p:sp>
        <p:nvSpPr>
          <p:cNvPr id="13315" name="Rectangle 3"/>
          <p:cNvSpPr>
            <a:spLocks noGrp="1" noChangeArrowheads="1"/>
          </p:cNvSpPr>
          <p:nvPr>
            <p:ph type="body" idx="1"/>
          </p:nvPr>
        </p:nvSpPr>
        <p:spPr/>
        <p:txBody>
          <a:bodyPr/>
          <a:lstStyle/>
          <a:p>
            <a:pPr algn="ctr">
              <a:buFontTx/>
              <a:buNone/>
            </a:pPr>
            <a:r>
              <a:rPr lang="en-US" u="sng"/>
              <a:t>Contextual</a:t>
            </a:r>
          </a:p>
          <a:p>
            <a:r>
              <a:rPr lang="en-US"/>
              <a:t>The human mind has been creative everywhere  - Boas</a:t>
            </a:r>
          </a:p>
          <a:p>
            <a:pPr algn="ctr">
              <a:buFontTx/>
              <a:buNone/>
            </a:pPr>
            <a:r>
              <a:rPr lang="en-US" u="sng"/>
              <a:t>Evolution</a:t>
            </a:r>
          </a:p>
          <a:p>
            <a:r>
              <a:rPr lang="en-US"/>
              <a:t>Advance of mankind from primitive to complex – American Museum President Jesup</a:t>
            </a:r>
          </a:p>
        </p:txBody>
      </p:sp>
      <p:sp>
        <p:nvSpPr>
          <p:cNvPr id="2" name="TextBox 1"/>
          <p:cNvSpPr txBox="1"/>
          <p:nvPr/>
        </p:nvSpPr>
        <p:spPr>
          <a:xfrm>
            <a:off x="257707" y="4895613"/>
            <a:ext cx="8429093" cy="1754327"/>
          </a:xfrm>
          <a:prstGeom prst="rect">
            <a:avLst/>
          </a:prstGeom>
          <a:noFill/>
        </p:spPr>
        <p:txBody>
          <a:bodyPr wrap="square" rtlCol="0">
            <a:spAutoFit/>
          </a:bodyPr>
          <a:lstStyle/>
          <a:p>
            <a:r>
              <a:rPr lang="en-US" dirty="0"/>
              <a:t>Among </a:t>
            </a:r>
            <a:r>
              <a:rPr lang="en-US" dirty="0" err="1"/>
              <a:t>Boas's</a:t>
            </a:r>
            <a:r>
              <a:rPr lang="en-US" dirty="0"/>
              <a:t> main contributions to anthropological thought was his rejection of the then popular evolutionary approaches to the study of culture, which saw all societies progressing through a set of hierarchic technological and cultural stages, with Western-European culture at the summit. Boas argued that culture developed historically through the interactions of groups of people and the diffusion of ideas, and that consequently there was no process towards continuously "higher" cultural forms. </a:t>
            </a:r>
          </a:p>
        </p:txBody>
      </p:sp>
    </p:spTree>
    <p:extLst>
      <p:ext uri="{BB962C8B-B14F-4D97-AF65-F5344CB8AC3E}">
        <p14:creationId xmlns:p14="http://schemas.microsoft.com/office/powerpoint/2010/main" val="512147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4000"/>
              <a:t>Typological vs. Life Group</a:t>
            </a:r>
            <a:r>
              <a:rPr lang="en-US"/>
              <a:t/>
            </a:r>
            <a:br>
              <a:rPr lang="en-US"/>
            </a:br>
            <a:endParaRPr lang="en-US" sz="2800"/>
          </a:p>
        </p:txBody>
      </p:sp>
      <p:sp>
        <p:nvSpPr>
          <p:cNvPr id="9222" name="Text Box 6"/>
          <p:cNvSpPr txBox="1">
            <a:spLocks noChangeArrowheads="1"/>
          </p:cNvSpPr>
          <p:nvPr/>
        </p:nvSpPr>
        <p:spPr bwMode="auto">
          <a:xfrm>
            <a:off x="5791200" y="1828800"/>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U.S. National Museum Life group, 1896</a:t>
            </a:r>
          </a:p>
        </p:txBody>
      </p:sp>
      <p:sp>
        <p:nvSpPr>
          <p:cNvPr id="9225" name="Text Box 9"/>
          <p:cNvSpPr txBox="1">
            <a:spLocks noChangeArrowheads="1"/>
          </p:cNvSpPr>
          <p:nvPr/>
        </p:nvSpPr>
        <p:spPr bwMode="auto">
          <a:xfrm>
            <a:off x="762000" y="1941513"/>
            <a:ext cx="3733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26" name="Text Box 10"/>
          <p:cNvSpPr txBox="1">
            <a:spLocks noChangeArrowheads="1"/>
          </p:cNvSpPr>
          <p:nvPr/>
        </p:nvSpPr>
        <p:spPr bwMode="auto">
          <a:xfrm>
            <a:off x="762000" y="18288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t>U.S. National Museum, Typological, 1890</a:t>
            </a:r>
          </a:p>
        </p:txBody>
      </p:sp>
      <p:pic>
        <p:nvPicPr>
          <p:cNvPr id="9228" name="Picture 12" descr="Boa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819400"/>
            <a:ext cx="3657600" cy="354647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Boa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4267200" cy="329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7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p:txBody>
          <a:bodyPr/>
          <a:lstStyle/>
          <a:p>
            <a:r>
              <a:rPr lang="en-US" sz="4000"/>
              <a:t>The Practice of Museum Exhibits</a:t>
            </a:r>
          </a:p>
        </p:txBody>
      </p:sp>
      <p:sp>
        <p:nvSpPr>
          <p:cNvPr id="6151" name="Text Box 7"/>
          <p:cNvSpPr txBox="1">
            <a:spLocks noChangeArrowheads="1"/>
          </p:cNvSpPr>
          <p:nvPr/>
        </p:nvSpPr>
        <p:spPr bwMode="auto">
          <a:xfrm>
            <a:off x="2514600" y="3352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Boas at  American Museum, 1900</a:t>
            </a:r>
          </a:p>
        </p:txBody>
      </p:sp>
      <p:sp>
        <p:nvSpPr>
          <p:cNvPr id="6152" name="Text Box 8"/>
          <p:cNvSpPr txBox="1">
            <a:spLocks noChangeArrowheads="1"/>
          </p:cNvSpPr>
          <p:nvPr/>
        </p:nvSpPr>
        <p:spPr bwMode="auto">
          <a:xfrm>
            <a:off x="533400" y="4191000"/>
            <a:ext cx="8153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No storage rooms, natural lighting, cases, life groups the most demanding (time, materials, skill), attempted realism.  Labels – </a:t>
            </a:r>
            <a:r>
              <a:rPr lang="ja-JP" altLang="en-US">
                <a:latin typeface="Arial"/>
              </a:rPr>
              <a:t>“</a:t>
            </a:r>
            <a:r>
              <a:rPr lang="en-US"/>
              <a:t>the ultimate limitation to the possibility of a museum anthropology</a:t>
            </a:r>
            <a:r>
              <a:rPr lang="ja-JP" altLang="en-US">
                <a:latin typeface="Arial"/>
              </a:rPr>
              <a:t>”</a:t>
            </a:r>
            <a:r>
              <a:rPr lang="en-US"/>
              <a:t>.  Boas believe the exhibited artifact secondary to the monographic interpretation of a scientist</a:t>
            </a:r>
          </a:p>
        </p:txBody>
      </p:sp>
      <p:pic>
        <p:nvPicPr>
          <p:cNvPr id="6155" name="Picture 11" descr="Boa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066800"/>
            <a:ext cx="2717800" cy="235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998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r>
              <a:rPr lang="en-US" sz="3600"/>
              <a:t>Cultural Determinism</a:t>
            </a:r>
          </a:p>
        </p:txBody>
      </p:sp>
      <p:sp>
        <p:nvSpPr>
          <p:cNvPr id="14342" name="Text Box 6"/>
          <p:cNvSpPr txBox="1">
            <a:spLocks noChangeArrowheads="1"/>
          </p:cNvSpPr>
          <p:nvPr/>
        </p:nvSpPr>
        <p:spPr bwMode="auto">
          <a:xfrm>
            <a:off x="3429000" y="838200"/>
            <a:ext cx="5715000" cy="545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u="sng"/>
              <a:t>Anthropology</a:t>
            </a:r>
          </a:p>
          <a:p>
            <a:pPr>
              <a:spcBef>
                <a:spcPct val="50000"/>
              </a:spcBef>
            </a:pPr>
            <a:r>
              <a:rPr lang="en-US"/>
              <a:t>Behavior of all men determined by enculturation</a:t>
            </a:r>
          </a:p>
          <a:p>
            <a:pPr>
              <a:spcBef>
                <a:spcPct val="50000"/>
              </a:spcBef>
            </a:pPr>
            <a:r>
              <a:rPr lang="en-US"/>
              <a:t>Culture as primary determinant of behavior not race</a:t>
            </a:r>
          </a:p>
          <a:p>
            <a:pPr>
              <a:spcBef>
                <a:spcPct val="50000"/>
              </a:spcBef>
            </a:pPr>
            <a:r>
              <a:rPr lang="en-US"/>
              <a:t>Learned behavior paramount</a:t>
            </a:r>
          </a:p>
          <a:p>
            <a:pPr>
              <a:spcBef>
                <a:spcPct val="50000"/>
              </a:spcBef>
            </a:pPr>
            <a:r>
              <a:rPr lang="en-US" b="1"/>
              <a:t>Pre-anthropological culture singular, anthropological culture plural</a:t>
            </a:r>
          </a:p>
          <a:p>
            <a:pPr>
              <a:spcBef>
                <a:spcPct val="50000"/>
              </a:spcBef>
            </a:pPr>
            <a:r>
              <a:rPr lang="en-US" u="sng"/>
              <a:t>Evolutionary theory</a:t>
            </a:r>
            <a:r>
              <a:rPr lang="en-US"/>
              <a:t> (E.B.Tylor and Herbert Spencer)</a:t>
            </a:r>
            <a:endParaRPr lang="en-US" u="sng"/>
          </a:p>
          <a:p>
            <a:pPr>
              <a:spcBef>
                <a:spcPct val="50000"/>
              </a:spcBef>
            </a:pPr>
            <a:r>
              <a:rPr lang="en-US"/>
              <a:t>Culture in its evolutionary sense, progressive accumulation of human creativity.  Customs then viewed negatively as lower evolutionary status. See Stocking p. 870, 872.</a:t>
            </a:r>
          </a:p>
          <a:p>
            <a:pPr>
              <a:spcBef>
                <a:spcPct val="50000"/>
              </a:spcBef>
            </a:pPr>
            <a:r>
              <a:rPr lang="en-US"/>
              <a:t>Phenomenon of World</a:t>
            </a:r>
            <a:r>
              <a:rPr lang="ja-JP" altLang="en-US">
                <a:latin typeface="Arial"/>
              </a:rPr>
              <a:t>’</a:t>
            </a:r>
            <a:r>
              <a:rPr lang="en-US"/>
              <a:t>s Fairs as exemplary of evolutionary theses – ex. World</a:t>
            </a:r>
            <a:r>
              <a:rPr lang="ja-JP" altLang="en-US">
                <a:latin typeface="Arial"/>
              </a:rPr>
              <a:t>’</a:t>
            </a:r>
            <a:r>
              <a:rPr lang="en-US"/>
              <a:t>s Columbia Exposition (also called The Chicago World</a:t>
            </a:r>
            <a:r>
              <a:rPr lang="ja-JP" altLang="en-US">
                <a:latin typeface="Arial"/>
              </a:rPr>
              <a:t>’</a:t>
            </a:r>
            <a:r>
              <a:rPr lang="en-US"/>
              <a:t>s Fair) 1893, to celebrate the 400th anniversary of Columbus</a:t>
            </a:r>
            <a:r>
              <a:rPr lang="ja-JP" altLang="en-US">
                <a:latin typeface="Arial"/>
              </a:rPr>
              <a:t>’</a:t>
            </a:r>
            <a:r>
              <a:rPr lang="en-US"/>
              <a:t>s discovery of the </a:t>
            </a:r>
            <a:r>
              <a:rPr lang="ja-JP" altLang="en-US">
                <a:latin typeface="Arial"/>
              </a:rPr>
              <a:t>“</a:t>
            </a:r>
            <a:r>
              <a:rPr lang="en-US"/>
              <a:t>New World.</a:t>
            </a:r>
            <a:r>
              <a:rPr lang="ja-JP" altLang="en-US">
                <a:latin typeface="Arial"/>
              </a:rPr>
              <a:t>”</a:t>
            </a:r>
            <a:endParaRPr lang="en-US"/>
          </a:p>
        </p:txBody>
      </p:sp>
      <p:sp>
        <p:nvSpPr>
          <p:cNvPr id="14343" name="Text Box 7"/>
          <p:cNvSpPr txBox="1">
            <a:spLocks noChangeArrowheads="1"/>
          </p:cNvSpPr>
          <p:nvPr/>
        </p:nvSpPr>
        <p:spPr bwMode="auto">
          <a:xfrm>
            <a:off x="304800" y="5105400"/>
            <a:ext cx="31242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Arguments for and against racial assumptions tied to material culture studies.  </a:t>
            </a:r>
          </a:p>
          <a:p>
            <a:pPr>
              <a:spcBef>
                <a:spcPct val="50000"/>
              </a:spcBef>
            </a:pPr>
            <a:endParaRPr lang="en-US"/>
          </a:p>
        </p:txBody>
      </p:sp>
      <p:pic>
        <p:nvPicPr>
          <p:cNvPr id="14345" name="Picture 9" descr="Boas 600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260" t="11797" r="51724" b="11797"/>
          <a:stretch>
            <a:fillRect/>
          </a:stretch>
        </p:blipFill>
        <p:spPr>
          <a:xfrm>
            <a:off x="762000" y="1447800"/>
            <a:ext cx="2413000" cy="3459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760792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5 at 11.43.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4759"/>
            <a:ext cx="9144000" cy="3633065"/>
          </a:xfrm>
          <a:prstGeom prst="rect">
            <a:avLst/>
          </a:prstGeom>
        </p:spPr>
      </p:pic>
    </p:spTree>
    <p:extLst>
      <p:ext uri="{BB962C8B-B14F-4D97-AF65-F5344CB8AC3E}">
        <p14:creationId xmlns:p14="http://schemas.microsoft.com/office/powerpoint/2010/main" val="358771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376" y="5484560"/>
            <a:ext cx="7086945" cy="369332"/>
          </a:xfrm>
          <a:prstGeom prst="rect">
            <a:avLst/>
          </a:prstGeom>
          <a:noFill/>
        </p:spPr>
        <p:txBody>
          <a:bodyPr wrap="square" rtlCol="0">
            <a:spAutoFit/>
          </a:bodyPr>
          <a:lstStyle/>
          <a:p>
            <a:r>
              <a:rPr lang="pt-BR" dirty="0" err="1"/>
              <a:t>https</a:t>
            </a:r>
            <a:r>
              <a:rPr lang="pt-BR" dirty="0"/>
              <a:t>://</a:t>
            </a:r>
            <a:r>
              <a:rPr lang="pt-BR" dirty="0" err="1"/>
              <a:t>vimeo.com</a:t>
            </a:r>
            <a:r>
              <a:rPr lang="pt-BR" dirty="0"/>
              <a:t>/124846515</a:t>
            </a:r>
            <a:endParaRPr lang="en-US" dirty="0"/>
          </a:p>
        </p:txBody>
      </p:sp>
      <p:pic>
        <p:nvPicPr>
          <p:cNvPr id="5" name="Picture 4" descr="Screen Shot 2016-04-05 at 11.46.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48400"/>
          </a:xfrm>
          <a:prstGeom prst="rect">
            <a:avLst/>
          </a:prstGeom>
        </p:spPr>
      </p:pic>
    </p:spTree>
    <p:extLst>
      <p:ext uri="{BB962C8B-B14F-4D97-AF65-F5344CB8AC3E}">
        <p14:creationId xmlns:p14="http://schemas.microsoft.com/office/powerpoint/2010/main" val="42848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669" y="276069"/>
            <a:ext cx="8812662" cy="6463309"/>
          </a:xfrm>
          <a:prstGeom prst="rect">
            <a:avLst/>
          </a:prstGeom>
          <a:noFill/>
        </p:spPr>
        <p:txBody>
          <a:bodyPr wrap="square" rtlCol="0">
            <a:spAutoFit/>
          </a:bodyPr>
          <a:lstStyle/>
          <a:p>
            <a:r>
              <a:rPr lang="en-US" dirty="0" smtClean="0"/>
              <a:t>1) Necessary</a:t>
            </a:r>
            <a:r>
              <a:rPr lang="en-US" dirty="0"/>
              <a:t> </a:t>
            </a:r>
            <a:r>
              <a:rPr lang="en-US" dirty="0" smtClean="0"/>
              <a:t>to </a:t>
            </a:r>
            <a:r>
              <a:rPr lang="en-US" dirty="0"/>
              <a:t>consider the science of anthropology in general and the study of race </a:t>
            </a:r>
            <a:r>
              <a:rPr lang="en-US" dirty="0" smtClean="0"/>
              <a:t>in particular </a:t>
            </a:r>
            <a:r>
              <a:rPr lang="en-US" dirty="0"/>
              <a:t>within contemporary socio-political </a:t>
            </a:r>
            <a:r>
              <a:rPr lang="en-US" dirty="0" smtClean="0"/>
              <a:t>frameworks</a:t>
            </a:r>
          </a:p>
          <a:p>
            <a:endParaRPr lang="en-US" dirty="0"/>
          </a:p>
          <a:p>
            <a:r>
              <a:rPr lang="en-US" dirty="0" smtClean="0"/>
              <a:t>2) Evolutionary theory - </a:t>
            </a:r>
            <a:r>
              <a:rPr lang="en-US" dirty="0"/>
              <a:t>Races were seen </a:t>
            </a:r>
            <a:r>
              <a:rPr lang="en-US" dirty="0" smtClean="0"/>
              <a:t>as forming </a:t>
            </a:r>
            <a:r>
              <a:rPr lang="en-US" dirty="0"/>
              <a:t>a natural but static chain of excellence in human kind, </a:t>
            </a:r>
            <a:r>
              <a:rPr lang="en-US" dirty="0" smtClean="0"/>
              <a:t>representing differing </a:t>
            </a:r>
            <a:r>
              <a:rPr lang="en-US" dirty="0"/>
              <a:t>stages in the evolution of the species, of which the </a:t>
            </a:r>
            <a:r>
              <a:rPr lang="en-US" dirty="0" smtClean="0"/>
              <a:t>northern Caucasian </a:t>
            </a:r>
            <a:r>
              <a:rPr lang="en-US" dirty="0"/>
              <a:t>was the highest and the Negro the lowest; further, </a:t>
            </a:r>
            <a:r>
              <a:rPr lang="en-US" dirty="0" smtClean="0"/>
              <a:t>cultural diversity </a:t>
            </a:r>
            <a:r>
              <a:rPr lang="en-US" dirty="0"/>
              <a:t>was seen largely as being biologically </a:t>
            </a:r>
            <a:r>
              <a:rPr lang="en-US" dirty="0" smtClean="0"/>
              <a:t>determined.</a:t>
            </a:r>
          </a:p>
          <a:p>
            <a:endParaRPr lang="en-US" dirty="0"/>
          </a:p>
          <a:p>
            <a:r>
              <a:rPr lang="en-US" dirty="0" smtClean="0"/>
              <a:t>3) </a:t>
            </a:r>
            <a:r>
              <a:rPr lang="en-US" dirty="0"/>
              <a:t>There was considered </a:t>
            </a:r>
            <a:r>
              <a:rPr lang="en-US" dirty="0" smtClean="0"/>
              <a:t>a correlation </a:t>
            </a:r>
            <a:r>
              <a:rPr lang="en-US" dirty="0"/>
              <a:t>between physical nature and mental ability.</a:t>
            </a:r>
            <a:endParaRPr lang="en-US" dirty="0" smtClean="0"/>
          </a:p>
          <a:p>
            <a:endParaRPr lang="en-US" dirty="0"/>
          </a:p>
          <a:p>
            <a:r>
              <a:rPr lang="en-US" dirty="0"/>
              <a:t>4</a:t>
            </a:r>
            <a:r>
              <a:rPr lang="en-US" dirty="0" smtClean="0"/>
              <a:t>) Within </a:t>
            </a:r>
            <a:r>
              <a:rPr lang="en-US" dirty="0"/>
              <a:t>the </a:t>
            </a:r>
            <a:r>
              <a:rPr lang="en-US" dirty="0" smtClean="0"/>
              <a:t>evolutionary structure </a:t>
            </a:r>
            <a:r>
              <a:rPr lang="en-US" dirty="0"/>
              <a:t>the fixity of races had particular importance in the </a:t>
            </a:r>
            <a:r>
              <a:rPr lang="en-US" dirty="0" smtClean="0"/>
              <a:t>establishment of </a:t>
            </a:r>
            <a:r>
              <a:rPr lang="en-US" dirty="0"/>
              <a:t>the notion of "types" which were the essence of </a:t>
            </a:r>
            <a:r>
              <a:rPr lang="en-US" dirty="0" smtClean="0"/>
              <a:t>classificatory method.</a:t>
            </a:r>
          </a:p>
          <a:p>
            <a:endParaRPr lang="en-US" dirty="0"/>
          </a:p>
          <a:p>
            <a:r>
              <a:rPr lang="en-US" dirty="0"/>
              <a:t>5</a:t>
            </a:r>
            <a:r>
              <a:rPr lang="en-US" dirty="0" smtClean="0"/>
              <a:t>) </a:t>
            </a:r>
            <a:r>
              <a:rPr lang="en-US" dirty="0"/>
              <a:t>The production of photographs of anthropological interest was </a:t>
            </a:r>
            <a:r>
              <a:rPr lang="en-US" dirty="0" smtClean="0"/>
              <a:t>largely outside </a:t>
            </a:r>
            <a:r>
              <a:rPr lang="en-US" dirty="0"/>
              <a:t>the intellectual control of those who sought to use them as </a:t>
            </a:r>
            <a:r>
              <a:rPr lang="en-US" dirty="0" smtClean="0"/>
              <a:t>evidence. A </a:t>
            </a:r>
            <a:r>
              <a:rPr lang="en-US" dirty="0"/>
              <a:t>large proportion were produced by professional photographers </a:t>
            </a:r>
            <a:r>
              <a:rPr lang="en-US" dirty="0" smtClean="0"/>
              <a:t>making </a:t>
            </a:r>
            <a:r>
              <a:rPr lang="en-US" dirty="0"/>
              <a:t>images for European </a:t>
            </a:r>
            <a:r>
              <a:rPr lang="en-US" dirty="0" smtClean="0"/>
              <a:t>consumption. Given </a:t>
            </a:r>
            <a:r>
              <a:rPr lang="en-US" dirty="0"/>
              <a:t>that the </a:t>
            </a:r>
            <a:r>
              <a:rPr lang="en-US" dirty="0" smtClean="0"/>
              <a:t>photographer controls </a:t>
            </a:r>
            <a:r>
              <a:rPr lang="en-US" dirty="0"/>
              <a:t>the image produced in terms of his or her own perceptions</a:t>
            </a:r>
            <a:r>
              <a:rPr lang="en-US" dirty="0" smtClean="0"/>
              <a:t>, beliefs</a:t>
            </a:r>
            <a:r>
              <a:rPr lang="en-US" dirty="0"/>
              <a:t>, and visual </a:t>
            </a:r>
            <a:r>
              <a:rPr lang="en-US" dirty="0" smtClean="0"/>
              <a:t>vocabulary, attitudes </a:t>
            </a:r>
            <a:r>
              <a:rPr lang="en-US" dirty="0"/>
              <a:t>towards </a:t>
            </a:r>
            <a:r>
              <a:rPr lang="en-US" dirty="0" smtClean="0"/>
              <a:t>the nature </a:t>
            </a:r>
            <a:r>
              <a:rPr lang="en-US" dirty="0"/>
              <a:t>of primitive man and race permeated the production of </a:t>
            </a:r>
            <a:r>
              <a:rPr lang="en-US" dirty="0" smtClean="0"/>
              <a:t>contemporary anthropological photography. Many of the </a:t>
            </a:r>
            <a:r>
              <a:rPr lang="en-US" dirty="0"/>
              <a:t>beliefs and ensuing discussions which occupied the </a:t>
            </a:r>
            <a:r>
              <a:rPr lang="en-US" dirty="0" smtClean="0"/>
              <a:t>anthropological interests </a:t>
            </a:r>
            <a:r>
              <a:rPr lang="en-US" dirty="0"/>
              <a:t>of the day were widely circulated in popular and often </a:t>
            </a:r>
            <a:r>
              <a:rPr lang="en-US" dirty="0" smtClean="0"/>
              <a:t>vulgarized form. </a:t>
            </a:r>
            <a:r>
              <a:rPr lang="en-US" dirty="0"/>
              <a:t>They provided </a:t>
            </a:r>
            <a:r>
              <a:rPr lang="en-US" dirty="0" smtClean="0"/>
              <a:t>the subject </a:t>
            </a:r>
            <a:r>
              <a:rPr lang="en-US" dirty="0"/>
              <a:t>of cartoons, newspaper articles, and popular lectures.</a:t>
            </a:r>
          </a:p>
          <a:p>
            <a:endParaRPr lang="en-US" dirty="0"/>
          </a:p>
        </p:txBody>
      </p:sp>
    </p:spTree>
    <p:extLst>
      <p:ext uri="{BB962C8B-B14F-4D97-AF65-F5344CB8AC3E}">
        <p14:creationId xmlns:p14="http://schemas.microsoft.com/office/powerpoint/2010/main" val="42782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5 at 11.04.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3427374"/>
          </a:xfrm>
          <a:prstGeom prst="rect">
            <a:avLst/>
          </a:prstGeom>
        </p:spPr>
      </p:pic>
    </p:spTree>
    <p:extLst>
      <p:ext uri="{BB962C8B-B14F-4D97-AF65-F5344CB8AC3E}">
        <p14:creationId xmlns:p14="http://schemas.microsoft.com/office/powerpoint/2010/main" val="136851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5 at 11.0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6100"/>
            <a:ext cx="9144000" cy="3208305"/>
          </a:xfrm>
          <a:prstGeom prst="rect">
            <a:avLst/>
          </a:prstGeom>
        </p:spPr>
      </p:pic>
    </p:spTree>
    <p:extLst>
      <p:ext uri="{BB962C8B-B14F-4D97-AF65-F5344CB8AC3E}">
        <p14:creationId xmlns:p14="http://schemas.microsoft.com/office/powerpoint/2010/main" val="3364025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94691"/>
            <a:ext cx="5246180" cy="6463309"/>
          </a:xfrm>
          <a:prstGeom prst="rect">
            <a:avLst/>
          </a:prstGeom>
          <a:noFill/>
        </p:spPr>
        <p:txBody>
          <a:bodyPr wrap="square" rtlCol="0">
            <a:spAutoFit/>
          </a:bodyPr>
          <a:lstStyle/>
          <a:p>
            <a:r>
              <a:rPr lang="en-US" dirty="0"/>
              <a:t>At the turn of the </a:t>
            </a:r>
            <a:r>
              <a:rPr lang="en-US" dirty="0" smtClean="0"/>
              <a:t>last century</a:t>
            </a:r>
            <a:r>
              <a:rPr lang="en-US" dirty="0"/>
              <a:t>, </a:t>
            </a:r>
            <a:r>
              <a:rPr lang="en-US" b="1" dirty="0"/>
              <a:t>W. E. B. Du Bois </a:t>
            </a:r>
            <a:r>
              <a:rPr lang="en-US" dirty="0"/>
              <a:t>compiled a series of photographs for the "American Negro" exhibit at the </a:t>
            </a:r>
            <a:r>
              <a:rPr lang="en-US" b="1" dirty="0"/>
              <a:t>1900 Paris Exposition</a:t>
            </a:r>
            <a:r>
              <a:rPr lang="en-US" dirty="0"/>
              <a:t>. He organized the 363 images into albums, entitled Types of American Negroes, Georgia, U.S.A. and Negro Life in Georgia, U.S.A..</a:t>
            </a:r>
          </a:p>
          <a:p>
            <a:r>
              <a:rPr lang="en-US" dirty="0"/>
              <a:t>At the time, Du Bois was a professor of sociology at Atlanta University, committed to combating racism with empirical evidence of the economic, social, and cultural conditions of African Americans. He believed that a clear revelation of the facts of African American life and culture would challenge the claims of biological race scientists influential at the time, which proposed that African Americans were inherently inferior to Anglo-Americans. The photographs of affluent young African American men and women challenged the scientific "evidence" and popular racist caricatures of the day that ridiculed and sought to diminish African American social and economic success. Further, the wide range of hair styles and skin tones represented in the photographs demonstrated that the so-called "Negro type" was in fact a diverse group of distinct individuals. </a:t>
            </a:r>
          </a:p>
        </p:txBody>
      </p:sp>
      <p:pic>
        <p:nvPicPr>
          <p:cNvPr id="5" name="Picture 4" descr="Screen Shot 2016-04-06 at 12.56.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445" y="5249"/>
            <a:ext cx="3689555" cy="3349308"/>
          </a:xfrm>
          <a:prstGeom prst="rect">
            <a:avLst/>
          </a:prstGeom>
        </p:spPr>
      </p:pic>
    </p:spTree>
    <p:extLst>
      <p:ext uri="{BB962C8B-B14F-4D97-AF65-F5344CB8AC3E}">
        <p14:creationId xmlns:p14="http://schemas.microsoft.com/office/powerpoint/2010/main" val="3034496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376" y="644160"/>
            <a:ext cx="5706371" cy="5632312"/>
          </a:xfrm>
          <a:prstGeom prst="rect">
            <a:avLst/>
          </a:prstGeom>
          <a:noFill/>
        </p:spPr>
        <p:txBody>
          <a:bodyPr wrap="square" rtlCol="0">
            <a:spAutoFit/>
          </a:bodyPr>
          <a:lstStyle/>
          <a:p>
            <a:r>
              <a:rPr lang="en-US" dirty="0" err="1" smtClean="0"/>
              <a:t>Signyfyin</a:t>
            </a:r>
            <a:r>
              <a:rPr lang="en-US" dirty="0" smtClean="0"/>
              <a:t>’</a:t>
            </a:r>
          </a:p>
          <a:p>
            <a:endParaRPr lang="en-US" dirty="0" smtClean="0"/>
          </a:p>
          <a:p>
            <a:r>
              <a:rPr lang="en-US" dirty="0" smtClean="0"/>
              <a:t>Du </a:t>
            </a:r>
            <a:r>
              <a:rPr lang="en-US" dirty="0" err="1"/>
              <a:t>Bois's</a:t>
            </a:r>
            <a:r>
              <a:rPr lang="en-US" dirty="0"/>
              <a:t> photographs repeat the visual tropes of the</a:t>
            </a:r>
          </a:p>
          <a:p>
            <a:r>
              <a:rPr lang="en-US" dirty="0"/>
              <a:t>criminal mug shot "with a difference," directing reading of the images </a:t>
            </a:r>
            <a:r>
              <a:rPr lang="en-US" dirty="0" smtClean="0"/>
              <a:t>by "</a:t>
            </a:r>
            <a:r>
              <a:rPr lang="en-US" dirty="0"/>
              <a:t>indirection," and thereby inverting the dominant signification of </a:t>
            </a:r>
            <a:r>
              <a:rPr lang="en-US" dirty="0" smtClean="0"/>
              <a:t>these particular </a:t>
            </a:r>
            <a:r>
              <a:rPr lang="en-US" dirty="0"/>
              <a:t>photographic signs.25 The initial portraits show expressionless</a:t>
            </a:r>
          </a:p>
          <a:p>
            <a:r>
              <a:rPr lang="en-US" dirty="0"/>
              <a:t>subjects photographed from the shoulders up, both head on and in </a:t>
            </a:r>
            <a:r>
              <a:rPr lang="en-US" dirty="0" err="1" smtClean="0"/>
              <a:t>rightangle</a:t>
            </a:r>
            <a:r>
              <a:rPr lang="en-US" dirty="0"/>
              <a:t> </a:t>
            </a:r>
            <a:r>
              <a:rPr lang="en-US" dirty="0" smtClean="0"/>
              <a:t>profile</a:t>
            </a:r>
            <a:r>
              <a:rPr lang="en-US" dirty="0"/>
              <a:t>, replicating uncannily the full face and profile headshots </a:t>
            </a:r>
            <a:r>
              <a:rPr lang="en-US" dirty="0" smtClean="0"/>
              <a:t>of the </a:t>
            </a:r>
            <a:r>
              <a:rPr lang="en-US" dirty="0"/>
              <a:t>prison record. Further, the photographs depict subjects posed against</a:t>
            </a:r>
          </a:p>
          <a:p>
            <a:r>
              <a:rPr lang="en-US" dirty="0"/>
              <a:t>a plain gray background, devoid of props and frills, and reminiscent of </a:t>
            </a:r>
            <a:r>
              <a:rPr lang="en-US" dirty="0" smtClean="0"/>
              <a:t>the institutionalized </a:t>
            </a:r>
            <a:r>
              <a:rPr lang="en-US" dirty="0"/>
              <a:t>walls against which legal offenders are posed</a:t>
            </a:r>
            <a:r>
              <a:rPr lang="en-US" dirty="0" smtClean="0"/>
              <a:t>.</a:t>
            </a:r>
          </a:p>
          <a:p>
            <a:r>
              <a:rPr lang="en-US" dirty="0" smtClean="0"/>
              <a:t> </a:t>
            </a:r>
            <a:r>
              <a:rPr lang="en-US" dirty="0"/>
              <a:t>In short, the</a:t>
            </a:r>
          </a:p>
          <a:p>
            <a:r>
              <a:rPr lang="en-US" dirty="0"/>
              <a:t>images in </a:t>
            </a:r>
            <a:r>
              <a:rPr lang="en-US" dirty="0" err="1"/>
              <a:t>DuBois's</a:t>
            </a:r>
            <a:r>
              <a:rPr lang="en-US" dirty="0"/>
              <a:t> albums repeat the formal signifiers of the criminal </a:t>
            </a:r>
            <a:r>
              <a:rPr lang="en-US" dirty="0" smtClean="0"/>
              <a:t>mug shots </a:t>
            </a:r>
            <a:r>
              <a:rPr lang="en-US" dirty="0"/>
              <a:t>institutionalized in U.S. prisons and police archives in the late </a:t>
            </a:r>
            <a:r>
              <a:rPr lang="en-US" dirty="0" smtClean="0"/>
              <a:t>nineteenth century.</a:t>
            </a:r>
            <a:r>
              <a:rPr lang="en-US" dirty="0"/>
              <a:t> In replicating the formal attributes of the criminal mug shot, Du Bois</a:t>
            </a:r>
          </a:p>
          <a:p>
            <a:r>
              <a:rPr lang="en-US" dirty="0"/>
              <a:t>was signifying on a pervasive cultural icon.</a:t>
            </a:r>
          </a:p>
        </p:txBody>
      </p:sp>
      <p:pic>
        <p:nvPicPr>
          <p:cNvPr id="5" name="Picture 4" descr="Screen Shot 2016-04-06 at 1.03.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747" y="644160"/>
            <a:ext cx="2422865" cy="2183241"/>
          </a:xfrm>
          <a:prstGeom prst="rect">
            <a:avLst/>
          </a:prstGeom>
        </p:spPr>
      </p:pic>
    </p:spTree>
    <p:extLst>
      <p:ext uri="{BB962C8B-B14F-4D97-AF65-F5344CB8AC3E}">
        <p14:creationId xmlns:p14="http://schemas.microsoft.com/office/powerpoint/2010/main" val="3401996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892" y="6055102"/>
            <a:ext cx="8683809" cy="369332"/>
          </a:xfrm>
          <a:prstGeom prst="rect">
            <a:avLst/>
          </a:prstGeom>
          <a:noFill/>
        </p:spPr>
        <p:txBody>
          <a:bodyPr wrap="square" rtlCol="0">
            <a:spAutoFit/>
          </a:bodyPr>
          <a:lstStyle/>
          <a:p>
            <a:r>
              <a:rPr lang="en-US" dirty="0" smtClean="0"/>
              <a:t>http://</a:t>
            </a:r>
            <a:r>
              <a:rPr lang="en-US" dirty="0" err="1" smtClean="0"/>
              <a:t>carriemaeweems.net</a:t>
            </a:r>
            <a:r>
              <a:rPr lang="en-US" dirty="0" smtClean="0"/>
              <a:t>/galleries/from-</a:t>
            </a:r>
            <a:r>
              <a:rPr lang="en-US" dirty="0" err="1" smtClean="0"/>
              <a:t>here.html</a:t>
            </a:r>
            <a:endParaRPr lang="en-US" dirty="0"/>
          </a:p>
        </p:txBody>
      </p:sp>
      <p:pic>
        <p:nvPicPr>
          <p:cNvPr id="2" name="Picture 1" descr="Screen Shot 2016-04-05 at 11.0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822"/>
            <a:ext cx="9144000" cy="3855517"/>
          </a:xfrm>
          <a:prstGeom prst="rect">
            <a:avLst/>
          </a:prstGeom>
        </p:spPr>
      </p:pic>
      <p:sp>
        <p:nvSpPr>
          <p:cNvPr id="3" name="TextBox 2"/>
          <p:cNvSpPr txBox="1"/>
          <p:nvPr/>
        </p:nvSpPr>
        <p:spPr>
          <a:xfrm>
            <a:off x="220892" y="5006041"/>
            <a:ext cx="5964078" cy="923330"/>
          </a:xfrm>
          <a:prstGeom prst="rect">
            <a:avLst/>
          </a:prstGeom>
          <a:noFill/>
        </p:spPr>
        <p:txBody>
          <a:bodyPr wrap="square" rtlCol="0">
            <a:spAutoFit/>
          </a:bodyPr>
          <a:lstStyle/>
          <a:p>
            <a:r>
              <a:rPr lang="en-US" dirty="0" smtClean="0"/>
              <a:t>1981 - Receives </a:t>
            </a:r>
            <a:r>
              <a:rPr lang="en-US" dirty="0"/>
              <a:t>BFA from the California Institute of the Arts. Ulysses Jenkins persuades her to consider graduate school, enrolls at University of California, San Diego.</a:t>
            </a:r>
          </a:p>
        </p:txBody>
      </p:sp>
    </p:spTree>
    <p:extLst>
      <p:ext uri="{BB962C8B-B14F-4D97-AF65-F5344CB8AC3E}">
        <p14:creationId xmlns:p14="http://schemas.microsoft.com/office/powerpoint/2010/main" val="194380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5 at 11.10.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7400"/>
            <a:ext cx="9144000" cy="5269424"/>
          </a:xfrm>
          <a:prstGeom prst="rect">
            <a:avLst/>
          </a:prstGeom>
        </p:spPr>
      </p:pic>
      <p:sp>
        <p:nvSpPr>
          <p:cNvPr id="5" name="TextBox 4"/>
          <p:cNvSpPr txBox="1"/>
          <p:nvPr/>
        </p:nvSpPr>
        <p:spPr>
          <a:xfrm>
            <a:off x="184076" y="6318434"/>
            <a:ext cx="8959924" cy="261610"/>
          </a:xfrm>
          <a:prstGeom prst="rect">
            <a:avLst/>
          </a:prstGeom>
          <a:noFill/>
        </p:spPr>
        <p:txBody>
          <a:bodyPr wrap="square" rtlCol="0">
            <a:spAutoFit/>
          </a:bodyPr>
          <a:lstStyle/>
          <a:p>
            <a:r>
              <a:rPr lang="en-US" sz="1100" dirty="0"/>
              <a:t>https://</a:t>
            </a:r>
            <a:r>
              <a:rPr lang="en-US" sz="1100" dirty="0" err="1"/>
              <a:t>www.khanacademy.org</a:t>
            </a:r>
            <a:r>
              <a:rPr lang="en-US" sz="1100" dirty="0"/>
              <a:t>/humanities/global-culture/identity-body/identity-body-united-states/v/</a:t>
            </a:r>
            <a:r>
              <a:rPr lang="en-US" sz="1100" dirty="0" err="1"/>
              <a:t>weems</a:t>
            </a:r>
            <a:r>
              <a:rPr lang="en-US" sz="1100" dirty="0"/>
              <a:t>-from-here-</a:t>
            </a:r>
            <a:r>
              <a:rPr lang="en-US" sz="1100" dirty="0" err="1"/>
              <a:t>i</a:t>
            </a:r>
            <a:r>
              <a:rPr lang="en-US" sz="1100" dirty="0"/>
              <a:t>-saw-what-happened</a:t>
            </a:r>
          </a:p>
        </p:txBody>
      </p:sp>
    </p:spTree>
    <p:extLst>
      <p:ext uri="{BB962C8B-B14F-4D97-AF65-F5344CB8AC3E}">
        <p14:creationId xmlns:p14="http://schemas.microsoft.com/office/powerpoint/2010/main" val="3058918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63122" y="404900"/>
            <a:ext cx="5246180" cy="4524316"/>
          </a:xfrm>
          <a:prstGeom prst="rect">
            <a:avLst/>
          </a:prstGeom>
          <a:noFill/>
        </p:spPr>
        <p:txBody>
          <a:bodyPr wrap="square" rtlCol="0">
            <a:spAutoFit/>
          </a:bodyPr>
          <a:lstStyle/>
          <a:p>
            <a:r>
              <a:rPr lang="en-US" dirty="0"/>
              <a:t>Weems began her career as an activist for the labor movement, followed by graduate work in fine art and, later, folklore. She selected the photographs in this series from the collection of the J. Paul Getty Museum, in Los Angeles. "When we’re looking at these images," Weems has said, "we’re looking at the ways in which Anglo America, white America, saw itself in relationship to the black subject. I wanted to intervene in that by giving a voice to a subject that historically has had no voice…. I used images that were preexisting, and my intervention was to </a:t>
            </a:r>
            <a:r>
              <a:rPr lang="en-US" dirty="0" err="1"/>
              <a:t>reinscribe</a:t>
            </a:r>
            <a:r>
              <a:rPr lang="en-US" dirty="0"/>
              <a:t> them by making them all consistent, in terms of size and scale and format and color." [Carrie Mae Weems, audio interview for </a:t>
            </a:r>
            <a:r>
              <a:rPr lang="en-US" i="1" dirty="0" err="1"/>
              <a:t>MoMA</a:t>
            </a:r>
            <a:r>
              <a:rPr lang="en-US" i="1" dirty="0"/>
              <a:t> 2000: Open Ends</a:t>
            </a:r>
            <a:r>
              <a:rPr lang="en-US" dirty="0"/>
              <a:t>, The Museum of Modern Art and </a:t>
            </a:r>
            <a:r>
              <a:rPr lang="en-US" dirty="0" err="1"/>
              <a:t>Acoustiguide</a:t>
            </a:r>
            <a:r>
              <a:rPr lang="en-US" dirty="0"/>
              <a:t>, Inc., 2000.] </a:t>
            </a:r>
          </a:p>
        </p:txBody>
      </p:sp>
      <p:sp>
        <p:nvSpPr>
          <p:cNvPr id="5" name="TextBox 4"/>
          <p:cNvSpPr txBox="1"/>
          <p:nvPr/>
        </p:nvSpPr>
        <p:spPr>
          <a:xfrm>
            <a:off x="220892" y="6303855"/>
            <a:ext cx="6148155" cy="369332"/>
          </a:xfrm>
          <a:prstGeom prst="rect">
            <a:avLst/>
          </a:prstGeom>
          <a:noFill/>
        </p:spPr>
        <p:txBody>
          <a:bodyPr wrap="square" rtlCol="0">
            <a:spAutoFit/>
          </a:bodyPr>
          <a:lstStyle/>
          <a:p>
            <a:r>
              <a:rPr lang="en-US" dirty="0"/>
              <a:t>Carrie Mae Weems Credit Jerry </a:t>
            </a:r>
            <a:r>
              <a:rPr lang="en-US" dirty="0" err="1"/>
              <a:t>Klineberg</a:t>
            </a:r>
            <a:endParaRPr lang="en-US" dirty="0"/>
          </a:p>
        </p:txBody>
      </p:sp>
      <p:pic>
        <p:nvPicPr>
          <p:cNvPr id="6" name="Picture 5" descr="Carrie Mae Wee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06" y="642221"/>
            <a:ext cx="2788478" cy="4710267"/>
          </a:xfrm>
          <a:prstGeom prst="rect">
            <a:avLst/>
          </a:prstGeom>
        </p:spPr>
      </p:pic>
    </p:spTree>
    <p:extLst>
      <p:ext uri="{BB962C8B-B14F-4D97-AF65-F5344CB8AC3E}">
        <p14:creationId xmlns:p14="http://schemas.microsoft.com/office/powerpoint/2010/main" val="398584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TotalTime>
  <Words>1760</Words>
  <Application>Microsoft Macintosh PowerPoint</Application>
  <PresentationFormat>On-screen Show (4:3)</PresentationFormat>
  <Paragraphs>72</Paragraphs>
  <Slides>19</Slides>
  <Notes>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Franz Boas (1848-1942) father of American Anthropology Active during Anthropology’s “Museum Age” 1880-1920 Established the concept of cultures as diverse historical developments. Holistic and historic philosophies tied to training in geography and the German romantic tradition </vt:lpstr>
      <vt:lpstr>Cultural Relativism</vt:lpstr>
      <vt:lpstr>Typological vs. Life Group </vt:lpstr>
      <vt:lpstr>The Practice of Museum Exhibits</vt:lpstr>
      <vt:lpstr>Cultural Determinism</vt:lpstr>
      <vt:lpstr>PowerPoint Presentation</vt:lpstr>
      <vt:lpstr>PowerPoint Presentation</vt:lpstr>
    </vt:vector>
  </TitlesOfParts>
  <Company>Occidental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Mithlo</dc:creator>
  <cp:lastModifiedBy>Nancy Mithlo</cp:lastModifiedBy>
  <cp:revision>14</cp:revision>
  <dcterms:created xsi:type="dcterms:W3CDTF">2016-04-05T05:56:46Z</dcterms:created>
  <dcterms:modified xsi:type="dcterms:W3CDTF">2016-04-06T08:05:55Z</dcterms:modified>
</cp:coreProperties>
</file>