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62" r:id="rId4"/>
    <p:sldId id="261" r:id="rId5"/>
    <p:sldId id="260" r:id="rId6"/>
    <p:sldId id="265" r:id="rId7"/>
    <p:sldId id="257" r:id="rId8"/>
    <p:sldId id="259"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62B54-25C1-0D43-994A-E1B6FCB5B8AB}" type="datetimeFigureOut">
              <a:rPr lang="en-US" smtClean="0"/>
              <a:t>4/13/16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60F146-202F-2C4B-B77C-C159F9B5B5B0}" type="slidenum">
              <a:rPr lang="en-US" smtClean="0"/>
              <a:t>‹#›</a:t>
            </a:fld>
            <a:endParaRPr lang="en-US"/>
          </a:p>
        </p:txBody>
      </p:sp>
    </p:spTree>
    <p:extLst>
      <p:ext uri="{BB962C8B-B14F-4D97-AF65-F5344CB8AC3E}">
        <p14:creationId xmlns:p14="http://schemas.microsoft.com/office/powerpoint/2010/main" val="2179229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0F146-202F-2C4B-B77C-C159F9B5B5B0}" type="slidenum">
              <a:rPr lang="en-US" smtClean="0"/>
              <a:t>1</a:t>
            </a:fld>
            <a:endParaRPr lang="en-US"/>
          </a:p>
        </p:txBody>
      </p:sp>
    </p:spTree>
    <p:extLst>
      <p:ext uri="{BB962C8B-B14F-4D97-AF65-F5344CB8AC3E}">
        <p14:creationId xmlns:p14="http://schemas.microsoft.com/office/powerpoint/2010/main" val="254634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0F146-202F-2C4B-B77C-C159F9B5B5B0}" type="slidenum">
              <a:rPr lang="en-US" smtClean="0"/>
              <a:t>4</a:t>
            </a:fld>
            <a:endParaRPr lang="en-US"/>
          </a:p>
        </p:txBody>
      </p:sp>
    </p:spTree>
    <p:extLst>
      <p:ext uri="{BB962C8B-B14F-4D97-AF65-F5344CB8AC3E}">
        <p14:creationId xmlns:p14="http://schemas.microsoft.com/office/powerpoint/2010/main" val="105290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0F146-202F-2C4B-B77C-C159F9B5B5B0}" type="slidenum">
              <a:rPr lang="en-US" smtClean="0"/>
              <a:t>5</a:t>
            </a:fld>
            <a:endParaRPr lang="en-US"/>
          </a:p>
        </p:txBody>
      </p:sp>
    </p:spTree>
    <p:extLst>
      <p:ext uri="{BB962C8B-B14F-4D97-AF65-F5344CB8AC3E}">
        <p14:creationId xmlns:p14="http://schemas.microsoft.com/office/powerpoint/2010/main" val="424351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0F146-202F-2C4B-B77C-C159F9B5B5B0}" type="slidenum">
              <a:rPr lang="en-US" smtClean="0"/>
              <a:t>6</a:t>
            </a:fld>
            <a:endParaRPr lang="en-US"/>
          </a:p>
        </p:txBody>
      </p:sp>
    </p:spTree>
    <p:extLst>
      <p:ext uri="{BB962C8B-B14F-4D97-AF65-F5344CB8AC3E}">
        <p14:creationId xmlns:p14="http://schemas.microsoft.com/office/powerpoint/2010/main" val="4433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blog.qagoma.qld.gov.au</a:t>
            </a:r>
            <a:r>
              <a:rPr lang="en-US" dirty="0" smtClean="0"/>
              <a:t>/highlight-</a:t>
            </a:r>
            <a:r>
              <a:rPr lang="en-US" dirty="0" err="1" smtClean="0"/>
              <a:t>shigeyuki</a:t>
            </a:r>
            <a:r>
              <a:rPr lang="en-US" dirty="0" smtClean="0"/>
              <a:t>-</a:t>
            </a:r>
            <a:r>
              <a:rPr lang="en-US" dirty="0" err="1" smtClean="0"/>
              <a:t>kihara</a:t>
            </a:r>
            <a:r>
              <a:rPr lang="en-US" dirty="0" smtClean="0"/>
              <a:t>/</a:t>
            </a:r>
            <a:endParaRPr lang="en-US" dirty="0"/>
          </a:p>
        </p:txBody>
      </p:sp>
      <p:sp>
        <p:nvSpPr>
          <p:cNvPr id="4" name="Slide Number Placeholder 3"/>
          <p:cNvSpPr>
            <a:spLocks noGrp="1"/>
          </p:cNvSpPr>
          <p:nvPr>
            <p:ph type="sldNum" sz="quarter" idx="10"/>
          </p:nvPr>
        </p:nvSpPr>
        <p:spPr/>
        <p:txBody>
          <a:bodyPr/>
          <a:lstStyle/>
          <a:p>
            <a:fld id="{4760F146-202F-2C4B-B77C-C159F9B5B5B0}" type="slidenum">
              <a:rPr lang="en-US" smtClean="0"/>
              <a:t>10</a:t>
            </a:fld>
            <a:endParaRPr lang="en-US"/>
          </a:p>
        </p:txBody>
      </p:sp>
    </p:spTree>
    <p:extLst>
      <p:ext uri="{BB962C8B-B14F-4D97-AF65-F5344CB8AC3E}">
        <p14:creationId xmlns:p14="http://schemas.microsoft.com/office/powerpoint/2010/main" val="397424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D6B10D-9EC0-994E-AF92-C082CD391FDD}"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151132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6B10D-9EC0-994E-AF92-C082CD391FDD}"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128933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6B10D-9EC0-994E-AF92-C082CD391FDD}"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372579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6B10D-9EC0-994E-AF92-C082CD391FDD}"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258084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6B10D-9EC0-994E-AF92-C082CD391FDD}"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425073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D6B10D-9EC0-994E-AF92-C082CD391FDD}"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208017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D6B10D-9EC0-994E-AF92-C082CD391FDD}" type="datetimeFigureOut">
              <a:rPr lang="en-US" smtClean="0"/>
              <a:t>4/13/16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10219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D6B10D-9EC0-994E-AF92-C082CD391FDD}" type="datetimeFigureOut">
              <a:rPr lang="en-US" smtClean="0"/>
              <a:t>4/13/16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218833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6B10D-9EC0-994E-AF92-C082CD391FDD}" type="datetimeFigureOut">
              <a:rPr lang="en-US" smtClean="0"/>
              <a:t>4/13/16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22576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6B10D-9EC0-994E-AF92-C082CD391FDD}"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60312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6B10D-9EC0-994E-AF92-C082CD391FDD}"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3AEEA-D82F-C240-99C8-99AAE2C03372}" type="slidenum">
              <a:rPr lang="en-US" smtClean="0"/>
              <a:t>‹#›</a:t>
            </a:fld>
            <a:endParaRPr lang="en-US"/>
          </a:p>
        </p:txBody>
      </p:sp>
    </p:spTree>
    <p:extLst>
      <p:ext uri="{BB962C8B-B14F-4D97-AF65-F5344CB8AC3E}">
        <p14:creationId xmlns:p14="http://schemas.microsoft.com/office/powerpoint/2010/main" val="17257522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6B10D-9EC0-994E-AF92-C082CD391FDD}" type="datetimeFigureOut">
              <a:rPr lang="en-US" smtClean="0"/>
              <a:t>4/13/16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3AEEA-D82F-C240-99C8-99AAE2C03372}" type="slidenum">
              <a:rPr lang="en-US" smtClean="0"/>
              <a:t>‹#›</a:t>
            </a:fld>
            <a:endParaRPr lang="en-US"/>
          </a:p>
        </p:txBody>
      </p:sp>
    </p:spTree>
    <p:extLst>
      <p:ext uri="{BB962C8B-B14F-4D97-AF65-F5344CB8AC3E}">
        <p14:creationId xmlns:p14="http://schemas.microsoft.com/office/powerpoint/2010/main" val="1949340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40031800" TargetMode="External"/><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50271507" TargetMode="Externa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349" y="743049"/>
            <a:ext cx="4512887" cy="5355313"/>
          </a:xfrm>
          <a:prstGeom prst="rect">
            <a:avLst/>
          </a:prstGeom>
          <a:noFill/>
        </p:spPr>
        <p:txBody>
          <a:bodyPr wrap="square" rtlCol="0">
            <a:spAutoFit/>
          </a:bodyPr>
          <a:lstStyle/>
          <a:p>
            <a:r>
              <a:rPr lang="en-US" dirty="0" smtClean="0"/>
              <a:t>Born in Samoa in 1975 to a Japanese father and Samoan mother, </a:t>
            </a:r>
            <a:r>
              <a:rPr lang="en-US" b="1" dirty="0" smtClean="0"/>
              <a:t>Shigeyuki </a:t>
            </a:r>
            <a:r>
              <a:rPr lang="en-US" b="1" dirty="0" err="1" smtClean="0"/>
              <a:t>Kihara</a:t>
            </a:r>
            <a:r>
              <a:rPr lang="en-US" dirty="0" smtClean="0"/>
              <a:t> lived in Indonesia and Japan before she immigrated to New Zealand in 1989. She obtained an Advanced Diploma in Fashion Design and Technology at Massey University, Wellington, New Zealand. </a:t>
            </a:r>
            <a:r>
              <a:rPr lang="en-US" dirty="0" err="1" smtClean="0"/>
              <a:t>Kihara's</a:t>
            </a:r>
            <a:r>
              <a:rPr lang="en-US" dirty="0" smtClean="0"/>
              <a:t> works are in the collection of various New Zealand museums, including Museum of New Zealand </a:t>
            </a:r>
            <a:r>
              <a:rPr lang="en-US" dirty="0" err="1" smtClean="0"/>
              <a:t>Te</a:t>
            </a:r>
            <a:r>
              <a:rPr lang="en-US" dirty="0" smtClean="0"/>
              <a:t> Papa </a:t>
            </a:r>
            <a:r>
              <a:rPr lang="en-US" dirty="0" err="1" smtClean="0"/>
              <a:t>Tongarewa</a:t>
            </a:r>
            <a:r>
              <a:rPr lang="en-US" dirty="0" smtClean="0"/>
              <a:t> in Wellington, Waikato Museum of Arts and History in Hamilton, and the University of Auckland. In Australia, works are in the collection of the Sherman Contemporary Art Foundation and the Museum of Contemporary Art, Sydney; and in England at the University Museum of Archaeology and Anthropology in Cambridge. She currently lives and works in Auckland.</a:t>
            </a:r>
          </a:p>
          <a:p>
            <a:endParaRPr lang="en-US" dirty="0"/>
          </a:p>
        </p:txBody>
      </p:sp>
      <p:pic>
        <p:nvPicPr>
          <p:cNvPr id="5" name="Picture 4" descr="Screen Shot 2016-04-12 at 8.55.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063" y="610751"/>
            <a:ext cx="3736937" cy="5601169"/>
          </a:xfrm>
          <a:prstGeom prst="rect">
            <a:avLst/>
          </a:prstGeom>
        </p:spPr>
      </p:pic>
    </p:spTree>
    <p:extLst>
      <p:ext uri="{BB962C8B-B14F-4D97-AF65-F5344CB8AC3E}">
        <p14:creationId xmlns:p14="http://schemas.microsoft.com/office/powerpoint/2010/main" val="110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911" y="674858"/>
            <a:ext cx="3679922" cy="3970318"/>
          </a:xfrm>
          <a:prstGeom prst="rect">
            <a:avLst/>
          </a:prstGeom>
        </p:spPr>
        <p:txBody>
          <a:bodyPr wrap="square">
            <a:spAutoFit/>
          </a:bodyPr>
          <a:lstStyle/>
          <a:p>
            <a:r>
              <a:rPr lang="en-US" dirty="0"/>
              <a:t>Culture for Sale references the </a:t>
            </a:r>
            <a:r>
              <a:rPr lang="en-US" dirty="0" err="1"/>
              <a:t>völkerschau</a:t>
            </a:r>
            <a:r>
              <a:rPr lang="en-US" dirty="0"/>
              <a:t> or ‘human zoo’ – a popular form of exotic entertainment in Germany during the colonial era. Last year </a:t>
            </a:r>
            <a:r>
              <a:rPr lang="en-US" dirty="0" err="1"/>
              <a:t>Kihara</a:t>
            </a:r>
            <a:r>
              <a:rPr lang="en-US" dirty="0"/>
              <a:t> travelled to Germany where she researched museum archives, following the historical footprints of several groups of Samoans – men, women and children – who toured big cities in Germany where they were exhibited behind a fence in a </a:t>
            </a:r>
            <a:r>
              <a:rPr lang="en-US" dirty="0" err="1"/>
              <a:t>völkerschau</a:t>
            </a:r>
            <a:r>
              <a:rPr lang="en-US" dirty="0" smtClean="0"/>
              <a:t>.</a:t>
            </a:r>
          </a:p>
          <a:p>
            <a:endParaRPr lang="en-US" dirty="0"/>
          </a:p>
          <a:p>
            <a:r>
              <a:rPr lang="pt-BR" dirty="0" err="1">
                <a:hlinkClick r:id="rId3"/>
              </a:rPr>
              <a:t>https</a:t>
            </a:r>
            <a:r>
              <a:rPr lang="pt-BR" dirty="0">
                <a:hlinkClick r:id="rId3"/>
              </a:rPr>
              <a:t>://</a:t>
            </a:r>
            <a:r>
              <a:rPr lang="pt-BR" dirty="0" err="1">
                <a:hlinkClick r:id="rId3"/>
              </a:rPr>
              <a:t>vimeo.com</a:t>
            </a:r>
            <a:r>
              <a:rPr lang="pt-BR" dirty="0">
                <a:hlinkClick r:id="rId3"/>
              </a:rPr>
              <a:t>/40031800</a:t>
            </a:r>
            <a:endParaRPr lang="en-US" dirty="0"/>
          </a:p>
        </p:txBody>
      </p:sp>
      <p:pic>
        <p:nvPicPr>
          <p:cNvPr id="4" name="Picture 3" descr="Cultureforsa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483" y="674858"/>
            <a:ext cx="4752234" cy="3348840"/>
          </a:xfrm>
          <a:prstGeom prst="rect">
            <a:avLst/>
          </a:prstGeom>
        </p:spPr>
      </p:pic>
      <p:sp>
        <p:nvSpPr>
          <p:cNvPr id="5" name="TextBox 4"/>
          <p:cNvSpPr txBox="1"/>
          <p:nvPr/>
        </p:nvSpPr>
        <p:spPr>
          <a:xfrm>
            <a:off x="3545161" y="4104407"/>
            <a:ext cx="5714586" cy="830997"/>
          </a:xfrm>
          <a:prstGeom prst="rect">
            <a:avLst/>
          </a:prstGeom>
          <a:noFill/>
        </p:spPr>
        <p:txBody>
          <a:bodyPr wrap="square" rtlCol="0">
            <a:spAutoFit/>
          </a:bodyPr>
          <a:lstStyle/>
          <a:p>
            <a:r>
              <a:rPr lang="en-US" sz="1200" dirty="0"/>
              <a:t>Shigeyuki </a:t>
            </a:r>
            <a:r>
              <a:rPr lang="en-US" sz="1200" dirty="0" err="1"/>
              <a:t>Kihara</a:t>
            </a:r>
            <a:r>
              <a:rPr lang="en-US" sz="1200" dirty="0"/>
              <a:t>, Culture for sale, 2012. Live performance and exhibition commissioned by </a:t>
            </a:r>
            <a:r>
              <a:rPr lang="en-US" sz="1200" dirty="0" err="1"/>
              <a:t>Campbelltown</a:t>
            </a:r>
            <a:r>
              <a:rPr lang="en-US" sz="1200" dirty="0"/>
              <a:t> Arts Centre and 4a Centre for Contemporary Asian Art, Sydney, for Sydney Festival 2012. Courtesy of Shigeyuki </a:t>
            </a:r>
            <a:r>
              <a:rPr lang="en-US" sz="1200" dirty="0" err="1"/>
              <a:t>Kihara</a:t>
            </a:r>
            <a:r>
              <a:rPr lang="en-US" sz="1200" dirty="0"/>
              <a:t>, </a:t>
            </a:r>
            <a:r>
              <a:rPr lang="en-US" sz="1200" dirty="0" err="1"/>
              <a:t>Campbelltown</a:t>
            </a:r>
            <a:r>
              <a:rPr lang="en-US" sz="1200" dirty="0"/>
              <a:t> Arts Centre and 4a Centre for Contemporary Asian Art, Sydney. Photo: Susannah Wimberley</a:t>
            </a:r>
          </a:p>
        </p:txBody>
      </p:sp>
    </p:spTree>
    <p:extLst>
      <p:ext uri="{BB962C8B-B14F-4D97-AF65-F5344CB8AC3E}">
        <p14:creationId xmlns:p14="http://schemas.microsoft.com/office/powerpoint/2010/main" val="395369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256" y="324238"/>
            <a:ext cx="3644751" cy="6832641"/>
          </a:xfrm>
          <a:prstGeom prst="rect">
            <a:avLst/>
          </a:prstGeom>
          <a:noFill/>
        </p:spPr>
        <p:txBody>
          <a:bodyPr wrap="square" rtlCol="0">
            <a:spAutoFit/>
          </a:bodyPr>
          <a:lstStyle/>
          <a:p>
            <a:r>
              <a:rPr lang="en-US" dirty="0" smtClean="0"/>
              <a:t>Her signature series entitled </a:t>
            </a:r>
            <a:r>
              <a:rPr lang="en-US" dirty="0" err="1" smtClean="0"/>
              <a:t>Fa'a</a:t>
            </a:r>
            <a:r>
              <a:rPr lang="en-US" dirty="0" smtClean="0"/>
              <a:t> </a:t>
            </a:r>
            <a:r>
              <a:rPr lang="en-US" dirty="0" err="1" smtClean="0"/>
              <a:t>fafine</a:t>
            </a:r>
            <a:r>
              <a:rPr lang="en-US" dirty="0" smtClean="0"/>
              <a:t>: In a Manner of a Woman (2004-5) is a powerful and forthright combination of social commentary and rigorous art practice addressing cultural and gender perceptions through performance and the medium of photography. "</a:t>
            </a:r>
            <a:r>
              <a:rPr lang="en-US" dirty="0" err="1" smtClean="0"/>
              <a:t>Fa'a</a:t>
            </a:r>
            <a:r>
              <a:rPr lang="en-US" dirty="0" smtClean="0"/>
              <a:t> </a:t>
            </a:r>
            <a:r>
              <a:rPr lang="en-US" dirty="0" err="1" smtClean="0"/>
              <a:t>fafine</a:t>
            </a:r>
            <a:r>
              <a:rPr lang="en-US" dirty="0" smtClean="0"/>
              <a:t>" is a Samoan word for a person who was born biologically male, who expresses feminine gender identities and lives as a female. For this series, the artist re-created studio tableaux by photographing herself as both a man and a woman in poses that mimic colonial images of Pacific Islanders; through the works, she examines Western perceptions and stereotypes as well as issues of gender identity.</a:t>
            </a:r>
          </a:p>
          <a:p>
            <a:r>
              <a:rPr lang="en-US" sz="1200" dirty="0"/>
              <a:t>http://</a:t>
            </a:r>
            <a:r>
              <a:rPr lang="en-US" sz="1200" dirty="0" err="1"/>
              <a:t>www.metmuseum.org</a:t>
            </a:r>
            <a:r>
              <a:rPr lang="en-US" sz="1200" dirty="0"/>
              <a:t>/exhibitions/listings/2008/</a:t>
            </a:r>
            <a:r>
              <a:rPr lang="en-US" sz="1200" dirty="0" err="1"/>
              <a:t>shigeyuki-kihara</a:t>
            </a:r>
            <a:r>
              <a:rPr lang="en-US" sz="1200" dirty="0"/>
              <a:t> </a:t>
            </a:r>
            <a:endParaRPr lang="en-US" sz="1200" dirty="0" smtClean="0"/>
          </a:p>
          <a:p>
            <a:endParaRPr lang="en-US" dirty="0"/>
          </a:p>
          <a:p>
            <a:endParaRPr lang="en-US" dirty="0"/>
          </a:p>
        </p:txBody>
      </p:sp>
      <p:sp>
        <p:nvSpPr>
          <p:cNvPr id="3" name="Rectangle 2"/>
          <p:cNvSpPr/>
          <p:nvPr/>
        </p:nvSpPr>
        <p:spPr>
          <a:xfrm>
            <a:off x="4572000" y="496226"/>
            <a:ext cx="4572000" cy="5539979"/>
          </a:xfrm>
          <a:prstGeom prst="rect">
            <a:avLst/>
          </a:prstGeom>
        </p:spPr>
        <p:txBody>
          <a:bodyPr>
            <a:spAutoFit/>
          </a:bodyPr>
          <a:lstStyle/>
          <a:p>
            <a:r>
              <a:rPr lang="en-US" dirty="0"/>
              <a:t>Initially struck by the way the studio photographs of Samoans </a:t>
            </a:r>
            <a:r>
              <a:rPr lang="en-US" dirty="0" err="1"/>
              <a:t>eroticised</a:t>
            </a:r>
            <a:r>
              <a:rPr lang="en-US" dirty="0"/>
              <a:t> their subjects by presenting them naked or semi-clothed as ‘noble savages’, perpetuating the myth of the Pacific as an exotic paradise through the mass production and dissemination of these images as postcards, </a:t>
            </a:r>
            <a:r>
              <a:rPr lang="en-US" dirty="0" err="1"/>
              <a:t>Kihara</a:t>
            </a:r>
            <a:r>
              <a:rPr lang="en-US" dirty="0"/>
              <a:t> has subsequently found them fertile ground for her art practice. Yet her reconstructions and reclamations of these images – often in the form of self-portraits naked and clothed – have a contemporary frisson. In them she exposes the colonial gaze and turns it back on itself so we become acutely aware of our own position as voyeurs – and of the way pictorial conventions of the past constructed and perpetuated racial, cultural and gender stereotypes, many of which still hold sway today</a:t>
            </a:r>
            <a:r>
              <a:rPr lang="en-US" dirty="0" smtClean="0"/>
              <a:t>.</a:t>
            </a:r>
          </a:p>
          <a:p>
            <a:r>
              <a:rPr lang="en-US" sz="1200" dirty="0"/>
              <a:t>http://</a:t>
            </a:r>
            <a:r>
              <a:rPr lang="en-US" sz="1200" dirty="0" err="1"/>
              <a:t>www.artnews.co.nz</a:t>
            </a:r>
            <a:r>
              <a:rPr lang="en-US" sz="1200" dirty="0"/>
              <a:t>/summer-2012-profile/</a:t>
            </a:r>
          </a:p>
        </p:txBody>
      </p:sp>
    </p:spTree>
    <p:extLst>
      <p:ext uri="{BB962C8B-B14F-4D97-AF65-F5344CB8AC3E}">
        <p14:creationId xmlns:p14="http://schemas.microsoft.com/office/powerpoint/2010/main" val="90897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50" y="5929804"/>
            <a:ext cx="8998750" cy="646331"/>
          </a:xfrm>
          <a:prstGeom prst="rect">
            <a:avLst/>
          </a:prstGeom>
          <a:noFill/>
        </p:spPr>
        <p:txBody>
          <a:bodyPr wrap="square" rtlCol="0">
            <a:spAutoFit/>
          </a:bodyPr>
          <a:lstStyle/>
          <a:p>
            <a:r>
              <a:rPr lang="en-US" dirty="0" err="1" smtClean="0"/>
              <a:t>Fa'a</a:t>
            </a:r>
            <a:r>
              <a:rPr lang="en-US" dirty="0" smtClean="0"/>
              <a:t> </a:t>
            </a:r>
            <a:r>
              <a:rPr lang="en-US" dirty="0" err="1" smtClean="0"/>
              <a:t>fafine</a:t>
            </a:r>
            <a:r>
              <a:rPr lang="en-US" dirty="0" smtClean="0"/>
              <a:t>: In the Manner of a Woman, Triptych 1, 2004-2005, Digital formatting 60 X 80 cm</a:t>
            </a:r>
          </a:p>
          <a:p>
            <a:endParaRPr lang="en-US" dirty="0"/>
          </a:p>
        </p:txBody>
      </p:sp>
      <p:pic>
        <p:nvPicPr>
          <p:cNvPr id="3" name="Picture 2" descr="Kihara In teh Manner of a Woman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51" y="395799"/>
            <a:ext cx="7674610" cy="5291510"/>
          </a:xfrm>
          <a:prstGeom prst="rect">
            <a:avLst/>
          </a:prstGeom>
        </p:spPr>
      </p:pic>
    </p:spTree>
    <p:extLst>
      <p:ext uri="{BB962C8B-B14F-4D97-AF65-F5344CB8AC3E}">
        <p14:creationId xmlns:p14="http://schemas.microsoft.com/office/powerpoint/2010/main" val="395369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680" y="5716744"/>
            <a:ext cx="7363842" cy="923330"/>
          </a:xfrm>
          <a:prstGeom prst="rect">
            <a:avLst/>
          </a:prstGeom>
          <a:noFill/>
        </p:spPr>
        <p:txBody>
          <a:bodyPr wrap="square" rtlCol="0">
            <a:spAutoFit/>
          </a:bodyPr>
          <a:lstStyle/>
          <a:p>
            <a:r>
              <a:rPr lang="en-US" dirty="0" err="1" smtClean="0"/>
              <a:t>Fa'a</a:t>
            </a:r>
            <a:r>
              <a:rPr lang="en-US" dirty="0" smtClean="0"/>
              <a:t> </a:t>
            </a:r>
            <a:r>
              <a:rPr lang="en-US" dirty="0" err="1" smtClean="0"/>
              <a:t>fafine</a:t>
            </a:r>
            <a:r>
              <a:rPr lang="en-US" dirty="0" smtClean="0"/>
              <a:t>: In the Manner of a Woman, Triptych 2 </a:t>
            </a:r>
          </a:p>
          <a:p>
            <a:r>
              <a:rPr lang="en-US" dirty="0" smtClean="0"/>
              <a:t>2004-2005</a:t>
            </a:r>
          </a:p>
          <a:p>
            <a:r>
              <a:rPr lang="en-US" dirty="0" smtClean="0"/>
              <a:t>Digital formatting 60 X 80 cm</a:t>
            </a:r>
            <a:endParaRPr lang="en-US" dirty="0"/>
          </a:p>
        </p:txBody>
      </p:sp>
      <p:pic>
        <p:nvPicPr>
          <p:cNvPr id="6" name="Picture 5" descr="KIhara_In the Manner of a Woma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97" y="608571"/>
            <a:ext cx="7405125" cy="5080979"/>
          </a:xfrm>
          <a:prstGeom prst="rect">
            <a:avLst/>
          </a:prstGeom>
        </p:spPr>
      </p:pic>
    </p:spTree>
    <p:extLst>
      <p:ext uri="{BB962C8B-B14F-4D97-AF65-F5344CB8AC3E}">
        <p14:creationId xmlns:p14="http://schemas.microsoft.com/office/powerpoint/2010/main" val="395369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698" y="4631299"/>
            <a:ext cx="8914302" cy="2031325"/>
          </a:xfrm>
          <a:prstGeom prst="rect">
            <a:avLst/>
          </a:prstGeom>
        </p:spPr>
        <p:txBody>
          <a:bodyPr wrap="square">
            <a:spAutoFit/>
          </a:bodyPr>
          <a:lstStyle/>
          <a:p>
            <a:r>
              <a:rPr lang="en-US" dirty="0" smtClean="0"/>
              <a:t>The Samoan word </a:t>
            </a:r>
            <a:r>
              <a:rPr lang="en-US" dirty="0" err="1" smtClean="0"/>
              <a:t>fa'afafine</a:t>
            </a:r>
            <a:r>
              <a:rPr lang="en-US" dirty="0" smtClean="0"/>
              <a:t> is best described in Western terms as a third gender. The artist, herself a </a:t>
            </a:r>
            <a:r>
              <a:rPr lang="en-US" dirty="0" err="1" smtClean="0"/>
              <a:t>fa'afafine</a:t>
            </a:r>
            <a:r>
              <a:rPr lang="en-US" dirty="0" smtClean="0"/>
              <a:t>, re-creates studio tableaux in line with those staged by nineteenth-century photographers working in Samoa such as Thomas Andrew and Alfred John Tattersall, in which women and men were posed partially clothed among props and a backdrop of tropical foliage.</a:t>
            </a:r>
          </a:p>
          <a:p>
            <a:r>
              <a:rPr lang="en-US" dirty="0" err="1" smtClean="0"/>
              <a:t>Fa'a</a:t>
            </a:r>
            <a:r>
              <a:rPr lang="en-US" dirty="0" smtClean="0"/>
              <a:t> </a:t>
            </a:r>
            <a:r>
              <a:rPr lang="en-US" dirty="0" err="1" smtClean="0"/>
              <a:t>fafine</a:t>
            </a:r>
            <a:r>
              <a:rPr lang="en-US" dirty="0" smtClean="0"/>
              <a:t>: In the Manner of a Woman, Triptych 3  2004-2005</a:t>
            </a:r>
          </a:p>
          <a:p>
            <a:r>
              <a:rPr lang="en-US" dirty="0" smtClean="0"/>
              <a:t>Digital formatting 60 X 80 cm</a:t>
            </a:r>
          </a:p>
        </p:txBody>
      </p:sp>
      <p:pic>
        <p:nvPicPr>
          <p:cNvPr id="7" name="Picture 6" descr="KIhara In teh manner of a Woman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140" y="137598"/>
            <a:ext cx="6512609" cy="4493701"/>
          </a:xfrm>
          <a:prstGeom prst="rect">
            <a:avLst/>
          </a:prstGeom>
        </p:spPr>
      </p:pic>
    </p:spTree>
    <p:extLst>
      <p:ext uri="{BB962C8B-B14F-4D97-AF65-F5344CB8AC3E}">
        <p14:creationId xmlns:p14="http://schemas.microsoft.com/office/powerpoint/2010/main" val="395369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382" y="4840812"/>
            <a:ext cx="4568458" cy="2862323"/>
          </a:xfrm>
          <a:prstGeom prst="rect">
            <a:avLst/>
          </a:prstGeom>
          <a:noFill/>
        </p:spPr>
        <p:txBody>
          <a:bodyPr wrap="square" rtlCol="0">
            <a:spAutoFit/>
          </a:bodyPr>
          <a:lstStyle/>
          <a:p>
            <a:r>
              <a:rPr lang="en-US" dirty="0" smtClean="0"/>
              <a:t>Alfred James Tattersall (1861 – 1951) was a New Zealand photographer[1] who lived in Samoa for most of his life and contributed a significant collection of images of the Pacific Island country and its peoples during the colonial era.</a:t>
            </a:r>
          </a:p>
          <a:p>
            <a:r>
              <a:rPr lang="en-US" dirty="0" smtClean="0"/>
              <a:t>“</a:t>
            </a:r>
            <a:r>
              <a:rPr lang="en-US" dirty="0" err="1" smtClean="0"/>
              <a:t>Faumuina</a:t>
            </a:r>
            <a:r>
              <a:rPr lang="en-US" dirty="0" smtClean="0"/>
              <a:t> </a:t>
            </a:r>
            <a:r>
              <a:rPr lang="en-US" dirty="0" err="1" smtClean="0"/>
              <a:t>Mata’afa</a:t>
            </a:r>
            <a:r>
              <a:rPr lang="en-US" dirty="0" smtClean="0"/>
              <a:t> and wife, 1900’s”</a:t>
            </a:r>
          </a:p>
          <a:p>
            <a:endParaRPr lang="en-US" dirty="0"/>
          </a:p>
          <a:p>
            <a:endParaRPr lang="en-US" dirty="0" smtClean="0"/>
          </a:p>
          <a:p>
            <a:endParaRPr lang="en-US" dirty="0"/>
          </a:p>
        </p:txBody>
      </p:sp>
      <p:pic>
        <p:nvPicPr>
          <p:cNvPr id="5" name="Picture 4" descr="475px-Faumuina_Mata'afa,_and_(probably)_his_wife_photographed,_probably_in_the_1900s,_by_by_Alfred_James_Tatters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40" y="438122"/>
            <a:ext cx="3358669" cy="4235458"/>
          </a:xfrm>
          <a:prstGeom prst="rect">
            <a:avLst/>
          </a:prstGeom>
        </p:spPr>
      </p:pic>
      <p:pic>
        <p:nvPicPr>
          <p:cNvPr id="8" name="Picture 7" descr="Ulugali'i Samoa Samoan Coup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032" y="438122"/>
            <a:ext cx="3176593" cy="4235458"/>
          </a:xfrm>
          <a:prstGeom prst="rect">
            <a:avLst/>
          </a:prstGeom>
        </p:spPr>
      </p:pic>
      <p:sp>
        <p:nvSpPr>
          <p:cNvPr id="9" name="TextBox 8"/>
          <p:cNvSpPr txBox="1"/>
          <p:nvPr/>
        </p:nvSpPr>
        <p:spPr>
          <a:xfrm>
            <a:off x="4909032" y="5080245"/>
            <a:ext cx="3781902" cy="1477328"/>
          </a:xfrm>
          <a:prstGeom prst="rect">
            <a:avLst/>
          </a:prstGeom>
          <a:noFill/>
        </p:spPr>
        <p:txBody>
          <a:bodyPr wrap="square" rtlCol="0">
            <a:spAutoFit/>
          </a:bodyPr>
          <a:lstStyle/>
          <a:p>
            <a:r>
              <a:rPr lang="en-US" dirty="0" err="1" smtClean="0"/>
              <a:t>Kihara</a:t>
            </a:r>
            <a:r>
              <a:rPr lang="en-US" dirty="0" smtClean="0"/>
              <a:t> </a:t>
            </a:r>
          </a:p>
          <a:p>
            <a:r>
              <a:rPr lang="en-US" dirty="0" err="1" smtClean="0"/>
              <a:t>Ulugali'i</a:t>
            </a:r>
            <a:r>
              <a:rPr lang="en-US" dirty="0" smtClean="0"/>
              <a:t> Samoa: Samoan Couple</a:t>
            </a:r>
          </a:p>
          <a:p>
            <a:r>
              <a:rPr lang="en-US" dirty="0" smtClean="0"/>
              <a:t>2004-5</a:t>
            </a:r>
          </a:p>
          <a:p>
            <a:r>
              <a:rPr lang="en-US" dirty="0" smtClean="0"/>
              <a:t>80 X 60 cm</a:t>
            </a:r>
          </a:p>
          <a:p>
            <a:endParaRPr lang="en-US" dirty="0"/>
          </a:p>
        </p:txBody>
      </p:sp>
    </p:spTree>
    <p:extLst>
      <p:ext uri="{BB962C8B-B14F-4D97-AF65-F5344CB8AC3E}">
        <p14:creationId xmlns:p14="http://schemas.microsoft.com/office/powerpoint/2010/main" val="82757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026" y="580929"/>
            <a:ext cx="4188608" cy="3416320"/>
          </a:xfrm>
          <a:prstGeom prst="rect">
            <a:avLst/>
          </a:prstGeom>
          <a:noFill/>
        </p:spPr>
        <p:txBody>
          <a:bodyPr wrap="square" rtlCol="0">
            <a:spAutoFit/>
          </a:bodyPr>
          <a:lstStyle/>
          <a:p>
            <a:r>
              <a:rPr lang="en-US" dirty="0" smtClean="0"/>
              <a:t>In the Black Sunday series (2001-2), she uses collage and digital photography to comment on how Samoans were pictured in19th-century colonial images. Among the works on view from the series is </a:t>
            </a:r>
            <a:r>
              <a:rPr lang="en-US" i="1" dirty="0" smtClean="0"/>
              <a:t>Gossip Sessions</a:t>
            </a:r>
            <a:r>
              <a:rPr lang="en-US" dirty="0" smtClean="0"/>
              <a:t>, showing three women preparing food; the artist remade the original photograph by adding on to the subject pastel-colored T-shirts made of paper collage and then re-photographing it.</a:t>
            </a:r>
          </a:p>
          <a:p>
            <a:endParaRPr lang="en-US" dirty="0"/>
          </a:p>
          <a:p>
            <a:endParaRPr lang="en-US" dirty="0"/>
          </a:p>
        </p:txBody>
      </p:sp>
      <p:pic>
        <p:nvPicPr>
          <p:cNvPr id="2" name="Picture 1" descr="Kihara Gossip Sess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52" y="792606"/>
            <a:ext cx="4233486" cy="2489290"/>
          </a:xfrm>
          <a:prstGeom prst="rect">
            <a:avLst/>
          </a:prstGeom>
        </p:spPr>
      </p:pic>
    </p:spTree>
    <p:extLst>
      <p:ext uri="{BB962C8B-B14F-4D97-AF65-F5344CB8AC3E}">
        <p14:creationId xmlns:p14="http://schemas.microsoft.com/office/powerpoint/2010/main" val="138479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573" y="409569"/>
            <a:ext cx="5271537" cy="6463309"/>
          </a:xfrm>
          <a:prstGeom prst="rect">
            <a:avLst/>
          </a:prstGeom>
          <a:noFill/>
        </p:spPr>
        <p:txBody>
          <a:bodyPr wrap="square" rtlCol="0">
            <a:spAutoFit/>
          </a:bodyPr>
          <a:lstStyle/>
          <a:p>
            <a:r>
              <a:rPr lang="en-US" dirty="0"/>
              <a:t>Among the photographs </a:t>
            </a:r>
            <a:r>
              <a:rPr lang="en-US" dirty="0" err="1"/>
              <a:t>Kihara</a:t>
            </a:r>
            <a:r>
              <a:rPr lang="en-US" dirty="0"/>
              <a:t> was researching at </a:t>
            </a:r>
            <a:r>
              <a:rPr lang="en-US" dirty="0" err="1"/>
              <a:t>Te</a:t>
            </a:r>
            <a:r>
              <a:rPr lang="en-US" dirty="0"/>
              <a:t> Papa one stood out – Samoan half caste, an image of a Samoan woman dressed in a Victorian mourning dress, taken by New Zealand photographer Thomas Andrew, who moved to Apia in 1891 to create studio portraits and images for the booming postcard industry. “I looked at this picture and saw that she looks very comfortable in this dress, and her gesture just oozes confidence and </a:t>
            </a:r>
            <a:r>
              <a:rPr lang="en-US" dirty="0" err="1"/>
              <a:t>mana</a:t>
            </a:r>
            <a:r>
              <a:rPr lang="en-US" dirty="0"/>
              <a:t>. And I wanted to understand the context of what was happening at the time the photograph was taken. The more I got into it, the more ideas it sparked off.”</a:t>
            </a:r>
          </a:p>
          <a:p>
            <a:r>
              <a:rPr lang="en-US" dirty="0" err="1"/>
              <a:t>Kihara</a:t>
            </a:r>
            <a:r>
              <a:rPr lang="en-US" dirty="0"/>
              <a:t> tried to imagine what it would be like for this woman to perform the energetic movements of the </a:t>
            </a:r>
            <a:r>
              <a:rPr lang="en-US" dirty="0" err="1"/>
              <a:t>taualuga</a:t>
            </a:r>
            <a:r>
              <a:rPr lang="en-US" dirty="0"/>
              <a:t> in such restrictive clothing – a style of dress first introduced to Samoa by the German colonial administration in the 1900s. And so the idea, which is a potent metaphor for loss, the impact of colonialism on Samoa, and the bizarre fusions of different cultural traditions that resulted from it, was born. Over the next decade it would manifest itself in a series of performances and videos</a:t>
            </a:r>
            <a:r>
              <a:rPr lang="en-US" dirty="0" smtClean="0"/>
              <a:t>.</a:t>
            </a:r>
          </a:p>
          <a:p>
            <a:r>
              <a:rPr lang="en-US" dirty="0" smtClean="0"/>
              <a:t> </a:t>
            </a:r>
            <a:r>
              <a:rPr lang="en-US" sz="1200" dirty="0"/>
              <a:t>http://</a:t>
            </a:r>
            <a:r>
              <a:rPr lang="en-US" sz="1200" dirty="0" err="1"/>
              <a:t>www.artnews.co.nz</a:t>
            </a:r>
            <a:r>
              <a:rPr lang="en-US" sz="1200" dirty="0"/>
              <a:t>/summer-2012-profile/</a:t>
            </a:r>
          </a:p>
        </p:txBody>
      </p:sp>
      <p:pic>
        <p:nvPicPr>
          <p:cNvPr id="2" name="Picture 1" descr="Samoan-lady Thomas Andrew’s historical photograph Samoan Half Caste (1886, Museum of New Zealand Te Papa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176" y="886396"/>
            <a:ext cx="3038706" cy="4700498"/>
          </a:xfrm>
          <a:prstGeom prst="rect">
            <a:avLst/>
          </a:prstGeom>
        </p:spPr>
      </p:pic>
    </p:spTree>
    <p:extLst>
      <p:ext uri="{BB962C8B-B14F-4D97-AF65-F5344CB8AC3E}">
        <p14:creationId xmlns:p14="http://schemas.microsoft.com/office/powerpoint/2010/main" val="146888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759" y="1031925"/>
            <a:ext cx="3373194" cy="4524316"/>
          </a:xfrm>
          <a:prstGeom prst="rect">
            <a:avLst/>
          </a:prstGeom>
          <a:noFill/>
        </p:spPr>
        <p:txBody>
          <a:bodyPr wrap="square" rtlCol="0">
            <a:spAutoFit/>
          </a:bodyPr>
          <a:lstStyle/>
          <a:p>
            <a:r>
              <a:rPr lang="en-US" dirty="0"/>
              <a:t>In Samoa there’s a long tradition of storytelling and archiving social and political history through song and dance. When Samoan-Japanese artist Shigeyuki </a:t>
            </a:r>
            <a:r>
              <a:rPr lang="en-US" dirty="0" err="1"/>
              <a:t>Kihara</a:t>
            </a:r>
            <a:r>
              <a:rPr lang="en-US" dirty="0"/>
              <a:t> made her silent performance video, </a:t>
            </a:r>
            <a:r>
              <a:rPr lang="en-US" i="1" dirty="0" err="1"/>
              <a:t>Galu</a:t>
            </a:r>
            <a:r>
              <a:rPr lang="en-US" i="1" dirty="0"/>
              <a:t> </a:t>
            </a:r>
            <a:r>
              <a:rPr lang="en-US" i="1" dirty="0" err="1"/>
              <a:t>Afi</a:t>
            </a:r>
            <a:r>
              <a:rPr lang="en-US" i="1" dirty="0"/>
              <a:t>; Waves of Fire</a:t>
            </a:r>
            <a:r>
              <a:rPr lang="en-US" dirty="0"/>
              <a:t>, 2012, she was following this tradition, performing her own haunting version of a classical Samoan dance, the </a:t>
            </a:r>
            <a:r>
              <a:rPr lang="en-US" dirty="0" err="1"/>
              <a:t>taualuga</a:t>
            </a:r>
            <a:r>
              <a:rPr lang="en-US" dirty="0"/>
              <a:t>, to lament the 189 victims of the 2009 tsunami which struck Samoa, American Samoa and Tonga</a:t>
            </a:r>
            <a:r>
              <a:rPr lang="en-US" dirty="0" smtClean="0"/>
              <a:t>.</a:t>
            </a:r>
          </a:p>
          <a:p>
            <a:r>
              <a:rPr lang="pt-BR" dirty="0" err="1">
                <a:hlinkClick r:id="rId2"/>
              </a:rPr>
              <a:t>https</a:t>
            </a:r>
            <a:r>
              <a:rPr lang="pt-BR" dirty="0">
                <a:hlinkClick r:id="rId2"/>
              </a:rPr>
              <a:t>://</a:t>
            </a:r>
            <a:r>
              <a:rPr lang="pt-BR" dirty="0" err="1">
                <a:hlinkClick r:id="rId2"/>
              </a:rPr>
              <a:t>vimeo.com</a:t>
            </a:r>
            <a:r>
              <a:rPr lang="pt-BR" dirty="0">
                <a:hlinkClick r:id="rId2"/>
              </a:rPr>
              <a:t>/50271507</a:t>
            </a:r>
            <a:endParaRPr lang="en-US" dirty="0"/>
          </a:p>
        </p:txBody>
      </p:sp>
      <p:pic>
        <p:nvPicPr>
          <p:cNvPr id="3" name="Picture 2" descr="Screen Shot 2016-04-12 at 10.0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106" y="873167"/>
            <a:ext cx="4058402" cy="5552488"/>
          </a:xfrm>
          <a:prstGeom prst="rect">
            <a:avLst/>
          </a:prstGeom>
        </p:spPr>
      </p:pic>
    </p:spTree>
    <p:extLst>
      <p:ext uri="{BB962C8B-B14F-4D97-AF65-F5344CB8AC3E}">
        <p14:creationId xmlns:p14="http://schemas.microsoft.com/office/powerpoint/2010/main" val="3953699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TotalTime>
  <Words>1153</Words>
  <Application>Microsoft Macintosh PowerPoint</Application>
  <PresentationFormat>On-screen Show (4:3)</PresentationFormat>
  <Paragraphs>35</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Occidental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Mithlo</dc:creator>
  <cp:lastModifiedBy>Nancy Mithlo</cp:lastModifiedBy>
  <cp:revision>13</cp:revision>
  <dcterms:created xsi:type="dcterms:W3CDTF">2016-04-13T03:19:22Z</dcterms:created>
  <dcterms:modified xsi:type="dcterms:W3CDTF">2016-04-13T17:51:36Z</dcterms:modified>
</cp:coreProperties>
</file>