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2" r:id="rId2"/>
    <p:sldId id="256" r:id="rId3"/>
    <p:sldId id="270" r:id="rId4"/>
    <p:sldId id="265" r:id="rId5"/>
    <p:sldId id="266" r:id="rId6"/>
    <p:sldId id="269" r:id="rId7"/>
    <p:sldId id="271" r:id="rId8"/>
    <p:sldId id="267" r:id="rId9"/>
    <p:sldId id="258" r:id="rId10"/>
    <p:sldId id="259" r:id="rId11"/>
    <p:sldId id="260" r:id="rId12"/>
    <p:sldId id="263" r:id="rId13"/>
    <p:sldId id="264" r:id="rId14"/>
    <p:sldId id="27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6" d="100"/>
          <a:sy n="76" d="100"/>
        </p:scale>
        <p:origin x="-6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5BC83D-773B-7648-B3B2-936DAD50ECE3}" type="datetimeFigureOut">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7B4A0-8BB0-FB4D-AD69-7650A9A63040}" type="slidenum">
              <a:rPr lang="en-US" smtClean="0"/>
              <a:t>‹#›</a:t>
            </a:fld>
            <a:endParaRPr lang="en-US"/>
          </a:p>
        </p:txBody>
      </p:sp>
    </p:spTree>
    <p:extLst>
      <p:ext uri="{BB962C8B-B14F-4D97-AF65-F5344CB8AC3E}">
        <p14:creationId xmlns:p14="http://schemas.microsoft.com/office/powerpoint/2010/main" val="1602216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BC83D-773B-7648-B3B2-936DAD50ECE3}" type="datetimeFigureOut">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7B4A0-8BB0-FB4D-AD69-7650A9A63040}" type="slidenum">
              <a:rPr lang="en-US" smtClean="0"/>
              <a:t>‹#›</a:t>
            </a:fld>
            <a:endParaRPr lang="en-US"/>
          </a:p>
        </p:txBody>
      </p:sp>
    </p:spTree>
    <p:extLst>
      <p:ext uri="{BB962C8B-B14F-4D97-AF65-F5344CB8AC3E}">
        <p14:creationId xmlns:p14="http://schemas.microsoft.com/office/powerpoint/2010/main" val="3673819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BC83D-773B-7648-B3B2-936DAD50ECE3}" type="datetimeFigureOut">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7B4A0-8BB0-FB4D-AD69-7650A9A63040}" type="slidenum">
              <a:rPr lang="en-US" smtClean="0"/>
              <a:t>‹#›</a:t>
            </a:fld>
            <a:endParaRPr lang="en-US"/>
          </a:p>
        </p:txBody>
      </p:sp>
    </p:spTree>
    <p:extLst>
      <p:ext uri="{BB962C8B-B14F-4D97-AF65-F5344CB8AC3E}">
        <p14:creationId xmlns:p14="http://schemas.microsoft.com/office/powerpoint/2010/main" val="4188977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7892B3F-EA2D-A343-B4B2-B5C3CB29F2E9}" type="slidenum">
              <a:rPr lang="en-US"/>
              <a:pPr/>
              <a:t>‹#›</a:t>
            </a:fld>
            <a:endParaRPr lang="en-US"/>
          </a:p>
        </p:txBody>
      </p:sp>
    </p:spTree>
    <p:extLst>
      <p:ext uri="{BB962C8B-B14F-4D97-AF65-F5344CB8AC3E}">
        <p14:creationId xmlns:p14="http://schemas.microsoft.com/office/powerpoint/2010/main" val="2859351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BC83D-773B-7648-B3B2-936DAD50ECE3}" type="datetimeFigureOut">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7B4A0-8BB0-FB4D-AD69-7650A9A63040}" type="slidenum">
              <a:rPr lang="en-US" smtClean="0"/>
              <a:t>‹#›</a:t>
            </a:fld>
            <a:endParaRPr lang="en-US"/>
          </a:p>
        </p:txBody>
      </p:sp>
    </p:spTree>
    <p:extLst>
      <p:ext uri="{BB962C8B-B14F-4D97-AF65-F5344CB8AC3E}">
        <p14:creationId xmlns:p14="http://schemas.microsoft.com/office/powerpoint/2010/main" val="2189233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5BC83D-773B-7648-B3B2-936DAD50ECE3}" type="datetimeFigureOut">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7B4A0-8BB0-FB4D-AD69-7650A9A63040}" type="slidenum">
              <a:rPr lang="en-US" smtClean="0"/>
              <a:t>‹#›</a:t>
            </a:fld>
            <a:endParaRPr lang="en-US"/>
          </a:p>
        </p:txBody>
      </p:sp>
    </p:spTree>
    <p:extLst>
      <p:ext uri="{BB962C8B-B14F-4D97-AF65-F5344CB8AC3E}">
        <p14:creationId xmlns:p14="http://schemas.microsoft.com/office/powerpoint/2010/main" val="2212316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5BC83D-773B-7648-B3B2-936DAD50ECE3}" type="datetimeFigureOut">
              <a:rPr lang="en-US" smtClean="0"/>
              <a:t>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87B4A0-8BB0-FB4D-AD69-7650A9A63040}" type="slidenum">
              <a:rPr lang="en-US" smtClean="0"/>
              <a:t>‹#›</a:t>
            </a:fld>
            <a:endParaRPr lang="en-US"/>
          </a:p>
        </p:txBody>
      </p:sp>
    </p:spTree>
    <p:extLst>
      <p:ext uri="{BB962C8B-B14F-4D97-AF65-F5344CB8AC3E}">
        <p14:creationId xmlns:p14="http://schemas.microsoft.com/office/powerpoint/2010/main" val="3089939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5BC83D-773B-7648-B3B2-936DAD50ECE3}" type="datetimeFigureOut">
              <a:rPr lang="en-US" smtClean="0"/>
              <a:t>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87B4A0-8BB0-FB4D-AD69-7650A9A63040}" type="slidenum">
              <a:rPr lang="en-US" smtClean="0"/>
              <a:t>‹#›</a:t>
            </a:fld>
            <a:endParaRPr lang="en-US"/>
          </a:p>
        </p:txBody>
      </p:sp>
    </p:spTree>
    <p:extLst>
      <p:ext uri="{BB962C8B-B14F-4D97-AF65-F5344CB8AC3E}">
        <p14:creationId xmlns:p14="http://schemas.microsoft.com/office/powerpoint/2010/main" val="1462164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5BC83D-773B-7648-B3B2-936DAD50ECE3}" type="datetimeFigureOut">
              <a:rPr lang="en-US" smtClean="0"/>
              <a:t>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87B4A0-8BB0-FB4D-AD69-7650A9A63040}" type="slidenum">
              <a:rPr lang="en-US" smtClean="0"/>
              <a:t>‹#›</a:t>
            </a:fld>
            <a:endParaRPr lang="en-US"/>
          </a:p>
        </p:txBody>
      </p:sp>
    </p:spTree>
    <p:extLst>
      <p:ext uri="{BB962C8B-B14F-4D97-AF65-F5344CB8AC3E}">
        <p14:creationId xmlns:p14="http://schemas.microsoft.com/office/powerpoint/2010/main" val="3133124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5BC83D-773B-7648-B3B2-936DAD50ECE3}" type="datetimeFigureOut">
              <a:rPr lang="en-US" smtClean="0"/>
              <a:t>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87B4A0-8BB0-FB4D-AD69-7650A9A63040}" type="slidenum">
              <a:rPr lang="en-US" smtClean="0"/>
              <a:t>‹#›</a:t>
            </a:fld>
            <a:endParaRPr lang="en-US"/>
          </a:p>
        </p:txBody>
      </p:sp>
    </p:spTree>
    <p:extLst>
      <p:ext uri="{BB962C8B-B14F-4D97-AF65-F5344CB8AC3E}">
        <p14:creationId xmlns:p14="http://schemas.microsoft.com/office/powerpoint/2010/main" val="4216249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5BC83D-773B-7648-B3B2-936DAD50ECE3}" type="datetimeFigureOut">
              <a:rPr lang="en-US" smtClean="0"/>
              <a:t>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87B4A0-8BB0-FB4D-AD69-7650A9A63040}" type="slidenum">
              <a:rPr lang="en-US" smtClean="0"/>
              <a:t>‹#›</a:t>
            </a:fld>
            <a:endParaRPr lang="en-US"/>
          </a:p>
        </p:txBody>
      </p:sp>
    </p:spTree>
    <p:extLst>
      <p:ext uri="{BB962C8B-B14F-4D97-AF65-F5344CB8AC3E}">
        <p14:creationId xmlns:p14="http://schemas.microsoft.com/office/powerpoint/2010/main" val="258231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5BC83D-773B-7648-B3B2-936DAD50ECE3}" type="datetimeFigureOut">
              <a:rPr lang="en-US" smtClean="0"/>
              <a:t>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87B4A0-8BB0-FB4D-AD69-7650A9A63040}" type="slidenum">
              <a:rPr lang="en-US" smtClean="0"/>
              <a:t>‹#›</a:t>
            </a:fld>
            <a:endParaRPr lang="en-US"/>
          </a:p>
        </p:txBody>
      </p:sp>
    </p:spTree>
    <p:extLst>
      <p:ext uri="{BB962C8B-B14F-4D97-AF65-F5344CB8AC3E}">
        <p14:creationId xmlns:p14="http://schemas.microsoft.com/office/powerpoint/2010/main" val="15288978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5BC83D-773B-7648-B3B2-936DAD50ECE3}" type="datetimeFigureOut">
              <a:rPr lang="en-US" smtClean="0"/>
              <a:t>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7B4A0-8BB0-FB4D-AD69-7650A9A63040}" type="slidenum">
              <a:rPr lang="en-US" smtClean="0"/>
              <a:t>‹#›</a:t>
            </a:fld>
            <a:endParaRPr lang="en-US"/>
          </a:p>
        </p:txBody>
      </p:sp>
    </p:spTree>
    <p:extLst>
      <p:ext uri="{BB962C8B-B14F-4D97-AF65-F5344CB8AC3E}">
        <p14:creationId xmlns:p14="http://schemas.microsoft.com/office/powerpoint/2010/main" val="3867927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ngm.nationalgeographic.com/2002/04/afghan-girl/sight-and-sounds-interactive" TargetMode="Externa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4-19 at 11.15.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614" y="420372"/>
            <a:ext cx="2548366" cy="3707551"/>
          </a:xfrm>
          <a:prstGeom prst="rect">
            <a:avLst/>
          </a:prstGeom>
        </p:spPr>
      </p:pic>
      <p:sp>
        <p:nvSpPr>
          <p:cNvPr id="5" name="TextBox 4"/>
          <p:cNvSpPr txBox="1"/>
          <p:nvPr/>
        </p:nvSpPr>
        <p:spPr>
          <a:xfrm>
            <a:off x="3709398" y="420372"/>
            <a:ext cx="4828901" cy="5909311"/>
          </a:xfrm>
          <a:prstGeom prst="rect">
            <a:avLst/>
          </a:prstGeom>
          <a:noFill/>
        </p:spPr>
        <p:txBody>
          <a:bodyPr wrap="square" rtlCol="0">
            <a:spAutoFit/>
          </a:bodyPr>
          <a:lstStyle/>
          <a:p>
            <a:r>
              <a:rPr lang="en-US" dirty="0" smtClean="0"/>
              <a:t>Catherine Lutz </a:t>
            </a:r>
            <a:r>
              <a:rPr lang="en-US" smtClean="0"/>
              <a:t>and </a:t>
            </a:r>
            <a:r>
              <a:rPr lang="en-US" smtClean="0"/>
              <a:t>Jane Collins </a:t>
            </a:r>
            <a:r>
              <a:rPr lang="en-US" dirty="0" smtClean="0"/>
              <a:t>take us inside the National Geographic Society to investigate how its photographers, editors, and designers select images and text to produce representations of Third World cultures. Through interviews with the editors, they describe the process as one of negotiating standards of "balance" and "objectivity," informational content and visual beauty. Then, in a close reading of some six hundred photographs, </a:t>
            </a:r>
            <a:r>
              <a:rPr lang="en-US" b="1" dirty="0" smtClean="0"/>
              <a:t>they examine issues of race, gender, privilege, progress, and modernity </a:t>
            </a:r>
            <a:r>
              <a:rPr lang="en-US" dirty="0" smtClean="0"/>
              <a:t>through an analysis of the way such things as color, pose, framing, and vantage point are used in representations of non-Western peoples. Finally, through extensive interviews with readers, the authors assess how the cultural narratives of the magazine are received and interpreted, and identify </a:t>
            </a:r>
            <a:r>
              <a:rPr lang="en-US" b="1" dirty="0" smtClean="0"/>
              <a:t>a tension between the desire to know about other peoples and their ways and the wish to validate middle-class American values</a:t>
            </a:r>
            <a:r>
              <a:rPr lang="en-US" dirty="0" smtClean="0"/>
              <a:t>. 1993</a:t>
            </a:r>
            <a:endParaRPr lang="en-US" dirty="0"/>
          </a:p>
        </p:txBody>
      </p:sp>
    </p:spTree>
    <p:extLst>
      <p:ext uri="{BB962C8B-B14F-4D97-AF65-F5344CB8AC3E}">
        <p14:creationId xmlns:p14="http://schemas.microsoft.com/office/powerpoint/2010/main" val="773738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z="3200"/>
              <a:t>Science and Entertainment Blurred</a:t>
            </a:r>
          </a:p>
        </p:txBody>
      </p:sp>
      <p:sp>
        <p:nvSpPr>
          <p:cNvPr id="3075" name="Rectangle 3"/>
          <p:cNvSpPr>
            <a:spLocks noGrp="1" noChangeArrowheads="1"/>
          </p:cNvSpPr>
          <p:nvPr>
            <p:ph type="body" idx="1"/>
          </p:nvPr>
        </p:nvSpPr>
        <p:spPr/>
        <p:txBody>
          <a:bodyPr/>
          <a:lstStyle/>
          <a:p>
            <a:r>
              <a:rPr lang="en-US" sz="2400"/>
              <a:t>National Geographic both produces knowledge and represents it</a:t>
            </a:r>
          </a:p>
          <a:p>
            <a:r>
              <a:rPr lang="en-US" sz="2400"/>
              <a:t>Tie with museums (natural history, cabinet of curiosities, natural history diorama)– meaning is created selectively while destroying original context (p. 23) </a:t>
            </a:r>
          </a:p>
          <a:p>
            <a:endParaRPr lang="en-US"/>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657600"/>
            <a:ext cx="333375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79" name="Text Box 7"/>
          <p:cNvSpPr txBox="1">
            <a:spLocks noChangeArrowheads="1"/>
          </p:cNvSpPr>
          <p:nvPr/>
        </p:nvSpPr>
        <p:spPr bwMode="auto">
          <a:xfrm>
            <a:off x="5029200" y="6400800"/>
            <a:ext cx="4114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a:t>http://en.wikipedia.org/wiki/Cabinet_of_curiosities</a:t>
            </a:r>
          </a:p>
        </p:txBody>
      </p:sp>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114800"/>
            <a:ext cx="3124200"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81" name="Text Box 9"/>
          <p:cNvSpPr txBox="1">
            <a:spLocks noChangeArrowheads="1"/>
          </p:cNvSpPr>
          <p:nvPr/>
        </p:nvSpPr>
        <p:spPr bwMode="auto">
          <a:xfrm>
            <a:off x="457200" y="6172200"/>
            <a:ext cx="2895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a:t>www.seeing-stars.com </a:t>
            </a:r>
          </a:p>
        </p:txBody>
      </p:sp>
    </p:spTree>
    <p:extLst>
      <p:ext uri="{BB962C8B-B14F-4D97-AF65-F5344CB8AC3E}">
        <p14:creationId xmlns:p14="http://schemas.microsoft.com/office/powerpoint/2010/main" val="235121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a:t>Objective Photography</a:t>
            </a:r>
          </a:p>
        </p:txBody>
      </p:sp>
      <p:sp>
        <p:nvSpPr>
          <p:cNvPr id="7171" name="Rectangle 3"/>
          <p:cNvSpPr>
            <a:spLocks noGrp="1" noChangeArrowheads="1"/>
          </p:cNvSpPr>
          <p:nvPr>
            <p:ph type="body" idx="1"/>
          </p:nvPr>
        </p:nvSpPr>
        <p:spPr>
          <a:xfrm>
            <a:off x="228600" y="1524000"/>
            <a:ext cx="4267200" cy="4648200"/>
          </a:xfrm>
        </p:spPr>
        <p:txBody>
          <a:bodyPr/>
          <a:lstStyle/>
          <a:p>
            <a:pPr>
              <a:lnSpc>
                <a:spcPct val="90000"/>
              </a:lnSpc>
              <a:buFontTx/>
              <a:buNone/>
            </a:pPr>
            <a:r>
              <a:rPr lang="en-US" sz="2400"/>
              <a:t>	The naturalist argument in photography (p. 66) </a:t>
            </a:r>
            <a:r>
              <a:rPr lang="ja-JP" altLang="en-US" sz="2400">
                <a:latin typeface="Arial"/>
              </a:rPr>
              <a:t>“</a:t>
            </a:r>
            <a:r>
              <a:rPr lang="en-US" sz="2400"/>
              <a:t>The value of the picture resides in its truth observation.  This value is jeopardized to the extent that the photographer intervenes in the social circumstances, causing a rupture in what naturally would have happened</a:t>
            </a:r>
            <a:r>
              <a:rPr lang="ja-JP" altLang="en-US" sz="2400">
                <a:latin typeface="Arial"/>
              </a:rPr>
              <a:t>”</a:t>
            </a:r>
            <a:r>
              <a:rPr lang="en-US" sz="2400"/>
              <a:t> (Becker, Art Worlds 1978)</a:t>
            </a:r>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371600"/>
            <a:ext cx="2362200" cy="159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174" name="Text Box 6"/>
          <p:cNvSpPr txBox="1">
            <a:spLocks noChangeArrowheads="1"/>
          </p:cNvSpPr>
          <p:nvPr/>
        </p:nvSpPr>
        <p:spPr bwMode="auto">
          <a:xfrm>
            <a:off x="5181600" y="3200400"/>
            <a:ext cx="3124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a:t>www3.nationalgeographic.com/.../ft_hdr.5.jpg </a:t>
            </a:r>
          </a:p>
        </p:txBody>
      </p:sp>
    </p:spTree>
    <p:extLst>
      <p:ext uri="{BB962C8B-B14F-4D97-AF65-F5344CB8AC3E}">
        <p14:creationId xmlns:p14="http://schemas.microsoft.com/office/powerpoint/2010/main" val="2463631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sz="4000"/>
              <a:t>Universalism</a:t>
            </a:r>
            <a:br>
              <a:rPr lang="en-US" sz="4000"/>
            </a:br>
            <a:endParaRPr lang="en-US" sz="4000"/>
          </a:p>
        </p:txBody>
      </p:sp>
      <p:sp>
        <p:nvSpPr>
          <p:cNvPr id="9219" name="Rectangle 3"/>
          <p:cNvSpPr>
            <a:spLocks noGrp="1" noChangeArrowheads="1"/>
          </p:cNvSpPr>
          <p:nvPr>
            <p:ph type="body" idx="1"/>
          </p:nvPr>
        </p:nvSpPr>
        <p:spPr>
          <a:xfrm>
            <a:off x="2422805" y="1417638"/>
            <a:ext cx="6263995" cy="4708525"/>
          </a:xfrm>
        </p:spPr>
        <p:txBody>
          <a:bodyPr/>
          <a:lstStyle/>
          <a:p>
            <a:pPr>
              <a:lnSpc>
                <a:spcPct val="90000"/>
              </a:lnSpc>
            </a:pPr>
            <a:r>
              <a:rPr lang="en-US" sz="2400" dirty="0"/>
              <a:t>Photography at NG midway between art photography and photojournalism</a:t>
            </a:r>
          </a:p>
          <a:p>
            <a:pPr>
              <a:lnSpc>
                <a:spcPct val="90000"/>
              </a:lnSpc>
            </a:pPr>
            <a:r>
              <a:rPr lang="en-US" sz="2400" dirty="0"/>
              <a:t>NG</a:t>
            </a:r>
            <a:r>
              <a:rPr lang="ja-JP" altLang="en-US" sz="2400" dirty="0">
                <a:latin typeface="Arial"/>
              </a:rPr>
              <a:t>’</a:t>
            </a:r>
            <a:r>
              <a:rPr lang="en-US" sz="2400" dirty="0"/>
              <a:t>s </a:t>
            </a:r>
            <a:r>
              <a:rPr lang="ja-JP" altLang="en-US" sz="2400" dirty="0">
                <a:latin typeface="Arial"/>
              </a:rPr>
              <a:t>“</a:t>
            </a:r>
            <a:r>
              <a:rPr lang="en-US" sz="2400" dirty="0"/>
              <a:t>Classic Humanism</a:t>
            </a:r>
            <a:r>
              <a:rPr lang="ja-JP" altLang="en-US" sz="2400" dirty="0">
                <a:latin typeface="Arial"/>
              </a:rPr>
              <a:t>”</a:t>
            </a:r>
            <a:r>
              <a:rPr lang="en-US" sz="2400" dirty="0"/>
              <a:t> vs. </a:t>
            </a:r>
            <a:r>
              <a:rPr lang="ja-JP" altLang="en-US" sz="2400" dirty="0">
                <a:latin typeface="Arial"/>
              </a:rPr>
              <a:t>“</a:t>
            </a:r>
            <a:r>
              <a:rPr lang="en-US" sz="2400" dirty="0"/>
              <a:t>Progressive humanism</a:t>
            </a:r>
            <a:r>
              <a:rPr lang="ja-JP" altLang="en-US" sz="2400" dirty="0">
                <a:latin typeface="Arial"/>
              </a:rPr>
              <a:t>”</a:t>
            </a:r>
            <a:r>
              <a:rPr lang="en-US" sz="2400" dirty="0"/>
              <a:t> (Roland Barthes, </a:t>
            </a:r>
            <a:r>
              <a:rPr lang="en-US" sz="2400" i="1" dirty="0"/>
              <a:t>Mythologies</a:t>
            </a:r>
            <a:r>
              <a:rPr lang="en-US" sz="2400" dirty="0"/>
              <a:t> 1972)</a:t>
            </a:r>
          </a:p>
          <a:p>
            <a:pPr>
              <a:lnSpc>
                <a:spcPct val="90000"/>
              </a:lnSpc>
            </a:pPr>
            <a:r>
              <a:rPr lang="en-US" sz="2400" dirty="0"/>
              <a:t>Classic humanism – beneath thin veneers of difference, one quickly reaches </a:t>
            </a:r>
            <a:r>
              <a:rPr lang="ja-JP" altLang="en-US" sz="2400" dirty="0">
                <a:latin typeface="Arial"/>
              </a:rPr>
              <a:t>“</a:t>
            </a:r>
            <a:r>
              <a:rPr lang="en-US" sz="2400" dirty="0"/>
              <a:t>the solid </a:t>
            </a:r>
            <a:r>
              <a:rPr lang="en-US" sz="2400" dirty="0" smtClean="0"/>
              <a:t>rock </a:t>
            </a:r>
            <a:r>
              <a:rPr lang="en-US" sz="2400" dirty="0"/>
              <a:t>of human nature,</a:t>
            </a:r>
            <a:r>
              <a:rPr lang="ja-JP" altLang="en-US" sz="2400" dirty="0">
                <a:latin typeface="Arial"/>
              </a:rPr>
              <a:t>”</a:t>
            </a:r>
            <a:endParaRPr lang="en-US" sz="2400" dirty="0"/>
          </a:p>
          <a:p>
            <a:pPr>
              <a:lnSpc>
                <a:spcPct val="90000"/>
              </a:lnSpc>
            </a:pPr>
            <a:r>
              <a:rPr lang="en-US" sz="2400" dirty="0"/>
              <a:t>Progressive humanism (p. 61) -  constantly examine what is purported to be to be natural and universal </a:t>
            </a:r>
            <a:r>
              <a:rPr lang="ja-JP" altLang="en-US" sz="2400" dirty="0">
                <a:latin typeface="Arial"/>
              </a:rPr>
              <a:t>“</a:t>
            </a:r>
            <a:r>
              <a:rPr lang="en-US" sz="2400" dirty="0"/>
              <a:t>in order to discover History there..</a:t>
            </a:r>
            <a:r>
              <a:rPr lang="ja-JP" altLang="en-US" sz="2400" dirty="0">
                <a:latin typeface="Arial"/>
              </a:rPr>
              <a:t>”</a:t>
            </a:r>
            <a:endParaRPr lang="en-US" sz="2400" dirty="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57400" cy="161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221" name="Text Box 5"/>
          <p:cNvSpPr txBox="1">
            <a:spLocks noChangeArrowheads="1"/>
          </p:cNvSpPr>
          <p:nvPr/>
        </p:nvSpPr>
        <p:spPr bwMode="auto">
          <a:xfrm>
            <a:off x="0" y="1752600"/>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Family of Man, Edward Steichen, 1955</a:t>
            </a:r>
          </a:p>
        </p:txBody>
      </p:sp>
    </p:spTree>
    <p:extLst>
      <p:ext uri="{BB962C8B-B14F-4D97-AF65-F5344CB8AC3E}">
        <p14:creationId xmlns:p14="http://schemas.microsoft.com/office/powerpoint/2010/main" val="3300761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0"/>
            <a:ext cx="8229600" cy="1143000"/>
          </a:xfrm>
        </p:spPr>
        <p:txBody>
          <a:bodyPr/>
          <a:lstStyle/>
          <a:p>
            <a:r>
              <a:rPr lang="en-US" sz="2800" b="1"/>
              <a:t>Edward Steichen,</a:t>
            </a:r>
            <a:r>
              <a:rPr lang="en-US" sz="2800" b="1" i="1"/>
              <a:t>The Family of Man</a:t>
            </a:r>
            <a:r>
              <a:rPr lang="en-US" sz="2800" b="1"/>
              <a:t>, 1955</a:t>
            </a:r>
          </a:p>
        </p:txBody>
      </p:sp>
      <p:sp>
        <p:nvSpPr>
          <p:cNvPr id="8195" name="Rectangle 3"/>
          <p:cNvSpPr>
            <a:spLocks noGrp="1" noChangeArrowheads="1"/>
          </p:cNvSpPr>
          <p:nvPr>
            <p:ph type="body" sz="half" idx="1"/>
          </p:nvPr>
        </p:nvSpPr>
        <p:spPr>
          <a:xfrm>
            <a:off x="304800" y="914400"/>
            <a:ext cx="4343400" cy="5638800"/>
          </a:xfrm>
        </p:spPr>
        <p:txBody>
          <a:bodyPr>
            <a:normAutofit lnSpcReduction="10000"/>
          </a:bodyPr>
          <a:lstStyle/>
          <a:p>
            <a:pPr>
              <a:lnSpc>
                <a:spcPct val="80000"/>
              </a:lnSpc>
              <a:buFontTx/>
              <a:buNone/>
            </a:pPr>
            <a:r>
              <a:rPr lang="en-US" sz="1400" b="1" dirty="0"/>
              <a:t/>
            </a:r>
            <a:br>
              <a:rPr lang="en-US" sz="1400" b="1" dirty="0"/>
            </a:br>
            <a:r>
              <a:rPr lang="en-US" sz="1800" i="1" dirty="0"/>
              <a:t>The Family of Man</a:t>
            </a:r>
            <a:r>
              <a:rPr lang="en-US" sz="1800" dirty="0"/>
              <a:t> (</a:t>
            </a:r>
            <a:r>
              <a:rPr lang="en-US" sz="1800" dirty="0" err="1"/>
              <a:t>MoMA</a:t>
            </a:r>
            <a:r>
              <a:rPr lang="en-US" sz="1800" dirty="0"/>
              <a:t> </a:t>
            </a:r>
            <a:r>
              <a:rPr lang="en-US" sz="1800" dirty="0" err="1"/>
              <a:t>Exh</a:t>
            </a:r>
            <a:r>
              <a:rPr lang="en-US" sz="1800" dirty="0"/>
              <a:t>. #569, January 24-May 8, </a:t>
            </a:r>
            <a:r>
              <a:rPr lang="en-US" sz="1800" b="1" dirty="0"/>
              <a:t>1955</a:t>
            </a:r>
            <a:r>
              <a:rPr lang="en-US" sz="1800" dirty="0"/>
              <a:t>) was composed of 503 photographs grouped thematically around subjects pertinent to all cultures, such as love, children, and death. After its initial showing at The </a:t>
            </a:r>
            <a:r>
              <a:rPr lang="en-US" sz="1800" b="1" dirty="0"/>
              <a:t>Museum of Modern Art </a:t>
            </a:r>
            <a:r>
              <a:rPr lang="en-US" sz="1800" dirty="0"/>
              <a:t>in 1955, the exhibition toured the world for eight years, making stops in thirty-seven countries on six continents. In this photograph, </a:t>
            </a:r>
            <a:r>
              <a:rPr lang="en-US" sz="1800" dirty="0" smtClean="0"/>
              <a:t>the </a:t>
            </a:r>
            <a:r>
              <a:rPr lang="en-US" sz="1800" b="1" dirty="0" smtClean="0"/>
              <a:t>curator Edward </a:t>
            </a:r>
            <a:r>
              <a:rPr lang="en-US" sz="1800" b="1" dirty="0"/>
              <a:t>Steichen</a:t>
            </a:r>
            <a:r>
              <a:rPr lang="en-US" sz="1800" dirty="0"/>
              <a:t>, former Director of the Museum's Department of Photography, leads a group of visitors through </a:t>
            </a:r>
            <a:r>
              <a:rPr lang="en-US" sz="1800" i="1" dirty="0"/>
              <a:t>The Family of Man</a:t>
            </a:r>
            <a:r>
              <a:rPr lang="en-US" sz="1800" dirty="0"/>
              <a:t> at the </a:t>
            </a:r>
            <a:r>
              <a:rPr lang="en-US" sz="1800" dirty="0" err="1"/>
              <a:t>Hochschule</a:t>
            </a:r>
            <a:r>
              <a:rPr lang="en-US" sz="1800" dirty="0"/>
              <a:t> </a:t>
            </a:r>
            <a:r>
              <a:rPr lang="en-US" sz="1800" dirty="0" err="1"/>
              <a:t>für</a:t>
            </a:r>
            <a:r>
              <a:rPr lang="en-US" sz="1800" dirty="0"/>
              <a:t> </a:t>
            </a:r>
            <a:r>
              <a:rPr lang="en-US" sz="1800" dirty="0" err="1"/>
              <a:t>Bildende</a:t>
            </a:r>
            <a:r>
              <a:rPr lang="en-US" sz="1800" dirty="0"/>
              <a:t> </a:t>
            </a:r>
            <a:r>
              <a:rPr lang="en-US" sz="1800" dirty="0" err="1"/>
              <a:t>Künste</a:t>
            </a:r>
            <a:r>
              <a:rPr lang="en-US" sz="1800" dirty="0"/>
              <a:t> (Academy for Creative Arts) in Berlin in 1955. The photographs included in the exhibition focused </a:t>
            </a:r>
            <a:r>
              <a:rPr lang="en-US" sz="1800" b="1" dirty="0"/>
              <a:t>on the commonalties that bind people and cultures around the world and the exhibition served as an expression of humanism in the decade following World War II. ,</a:t>
            </a:r>
            <a:r>
              <a:rPr lang="ja-JP" altLang="en-US" sz="1800" b="1" dirty="0">
                <a:latin typeface="Arial"/>
              </a:rPr>
              <a:t>”</a:t>
            </a:r>
            <a:r>
              <a:rPr lang="en-US" sz="1800" b="1" dirty="0"/>
              <a:t> one of the most celebrated photography exhibits of the 20th century </a:t>
            </a:r>
          </a:p>
        </p:txBody>
      </p:sp>
      <p:pic>
        <p:nvPicPr>
          <p:cNvPr id="8196" name="Picture 4" descr="p1955_steiche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41900" y="1676400"/>
            <a:ext cx="2687638" cy="3614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8197" name="Text Box 5"/>
          <p:cNvSpPr txBox="1">
            <a:spLocks noChangeArrowheads="1"/>
          </p:cNvSpPr>
          <p:nvPr/>
        </p:nvSpPr>
        <p:spPr bwMode="auto">
          <a:xfrm>
            <a:off x="5334000" y="57150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a:t>http://www.moma.org/research/archives/highlights/06_1955.html</a:t>
            </a:r>
          </a:p>
        </p:txBody>
      </p:sp>
    </p:spTree>
    <p:extLst>
      <p:ext uri="{BB962C8B-B14F-4D97-AF65-F5344CB8AC3E}">
        <p14:creationId xmlns:p14="http://schemas.microsoft.com/office/powerpoint/2010/main" val="2869513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1016" y="6250118"/>
            <a:ext cx="6583346" cy="369332"/>
          </a:xfrm>
          <a:prstGeom prst="rect">
            <a:avLst/>
          </a:prstGeom>
          <a:noFill/>
        </p:spPr>
        <p:txBody>
          <a:bodyPr wrap="square" rtlCol="0">
            <a:spAutoFit/>
          </a:bodyPr>
          <a:lstStyle/>
          <a:p>
            <a:r>
              <a:rPr lang="en-US" dirty="0" smtClean="0"/>
              <a:t>https://</a:t>
            </a:r>
            <a:r>
              <a:rPr lang="en-US" dirty="0" err="1" smtClean="0"/>
              <a:t>www.youtube.com</a:t>
            </a:r>
            <a:r>
              <a:rPr lang="en-US" dirty="0" smtClean="0"/>
              <a:t>/</a:t>
            </a:r>
            <a:r>
              <a:rPr lang="en-US" dirty="0" err="1" smtClean="0"/>
              <a:t>watch?v</a:t>
            </a:r>
            <a:r>
              <a:rPr lang="en-US" dirty="0" smtClean="0"/>
              <a:t>=X343f0Go0Wo</a:t>
            </a:r>
            <a:endParaRPr lang="en-US" dirty="0"/>
          </a:p>
        </p:txBody>
      </p:sp>
      <p:pic>
        <p:nvPicPr>
          <p:cNvPr id="6" name="Picture 5" descr="Screen Shot 2016-04-19 at 11.57.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600" y="1028700"/>
            <a:ext cx="7404100" cy="4787900"/>
          </a:xfrm>
          <a:prstGeom prst="rect">
            <a:avLst/>
          </a:prstGeom>
        </p:spPr>
      </p:pic>
    </p:spTree>
    <p:extLst>
      <p:ext uri="{BB962C8B-B14F-4D97-AF65-F5344CB8AC3E}">
        <p14:creationId xmlns:p14="http://schemas.microsoft.com/office/powerpoint/2010/main" val="2906928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4686" y="669850"/>
            <a:ext cx="8939314" cy="5909311"/>
          </a:xfrm>
          <a:prstGeom prst="rect">
            <a:avLst/>
          </a:prstGeom>
        </p:spPr>
        <p:txBody>
          <a:bodyPr wrap="square">
            <a:spAutoFit/>
          </a:bodyPr>
          <a:lstStyle/>
          <a:p>
            <a:pPr lvl="0"/>
            <a:r>
              <a:rPr lang="en-US" dirty="0" smtClean="0"/>
              <a:t>Collins and Lutz “Our book is not at all about the non-Western world but about its appropriation by the West and National Geographic’s role in that appropriation.”</a:t>
            </a:r>
          </a:p>
          <a:p>
            <a:pPr lvl="0"/>
            <a:r>
              <a:rPr lang="en-US" dirty="0" smtClean="0"/>
              <a:t>NG “invites (readers) to look out at the rest of the world from the vantage point of the world’s most powerful nation.”(p.7)</a:t>
            </a:r>
          </a:p>
          <a:p>
            <a:r>
              <a:rPr lang="en-US" dirty="0" smtClean="0"/>
              <a:t> </a:t>
            </a:r>
          </a:p>
          <a:p>
            <a:r>
              <a:rPr lang="en-US" dirty="0" smtClean="0"/>
              <a:t>The NG Genre 1950-1986</a:t>
            </a:r>
          </a:p>
          <a:p>
            <a:pPr lvl="0"/>
            <a:r>
              <a:rPr lang="en-US" dirty="0" smtClean="0"/>
              <a:t>Exotic – spectacle </a:t>
            </a:r>
          </a:p>
          <a:p>
            <a:r>
              <a:rPr lang="en-US" dirty="0" smtClean="0"/>
              <a:t>		ritual (past, flattens emotional life) 	</a:t>
            </a:r>
          </a:p>
          <a:p>
            <a:r>
              <a:rPr lang="en-US" dirty="0" smtClean="0"/>
              <a:t>		dress (draw attention away from conflict)</a:t>
            </a:r>
          </a:p>
          <a:p>
            <a:r>
              <a:rPr lang="en-US" dirty="0" smtClean="0"/>
              <a:t>		color (the language of consumption and plenty)</a:t>
            </a:r>
          </a:p>
          <a:p>
            <a:pPr lvl="0"/>
            <a:r>
              <a:rPr lang="en-US" dirty="0" smtClean="0"/>
              <a:t>Idealized - Beautification of the world’s people</a:t>
            </a:r>
          </a:p>
          <a:p>
            <a:r>
              <a:rPr lang="en-US" dirty="0" smtClean="0"/>
              <a:t>		Smile (eye contact)</a:t>
            </a:r>
          </a:p>
          <a:p>
            <a:r>
              <a:rPr lang="en-US" dirty="0" smtClean="0"/>
              <a:t>Portrait (humanizes, individualizes, imperialist nostalgia)</a:t>
            </a:r>
          </a:p>
          <a:p>
            <a:r>
              <a:rPr lang="en-US" dirty="0" smtClean="0"/>
              <a:t>		Group (rarely named)</a:t>
            </a:r>
          </a:p>
          <a:p>
            <a:r>
              <a:rPr lang="en-US" dirty="0" smtClean="0"/>
              <a:t>Gentle natives (ever innocent/apolitical)</a:t>
            </a:r>
          </a:p>
          <a:p>
            <a:r>
              <a:rPr lang="en-US" dirty="0" smtClean="0"/>
              <a:t>		Middle class/work</a:t>
            </a:r>
          </a:p>
          <a:p>
            <a:r>
              <a:rPr lang="en-US" dirty="0" smtClean="0"/>
              <a:t>		Virility</a:t>
            </a:r>
          </a:p>
          <a:p>
            <a:pPr lvl="0"/>
            <a:r>
              <a:rPr lang="en-US" dirty="0" smtClean="0"/>
              <a:t>Naturalized</a:t>
            </a:r>
          </a:p>
          <a:p>
            <a:r>
              <a:rPr lang="en-US" dirty="0" smtClean="0"/>
              <a:t>		Two worlds</a:t>
            </a:r>
          </a:p>
          <a:p>
            <a:pPr lvl="0"/>
            <a:r>
              <a:rPr lang="en-US" dirty="0" smtClean="0"/>
              <a:t>Sexualized</a:t>
            </a:r>
          </a:p>
          <a:p>
            <a:r>
              <a:rPr lang="en-US" dirty="0" smtClean="0"/>
              <a:t>		Naked women  </a:t>
            </a:r>
            <a:endParaRPr lang="en-US" dirty="0"/>
          </a:p>
        </p:txBody>
      </p:sp>
      <p:pic>
        <p:nvPicPr>
          <p:cNvPr id="6" name="Picture 5" descr="Screen Shot 2016-04-19 at 11.20.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7816" y="2272769"/>
            <a:ext cx="2722954" cy="3985649"/>
          </a:xfrm>
          <a:prstGeom prst="rect">
            <a:avLst/>
          </a:prstGeom>
        </p:spPr>
      </p:pic>
    </p:spTree>
    <p:extLst>
      <p:ext uri="{BB962C8B-B14F-4D97-AF65-F5344CB8AC3E}">
        <p14:creationId xmlns:p14="http://schemas.microsoft.com/office/powerpoint/2010/main" val="1120168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7725" y="474346"/>
            <a:ext cx="8304373" cy="1477328"/>
          </a:xfrm>
          <a:prstGeom prst="rect">
            <a:avLst/>
          </a:prstGeom>
        </p:spPr>
        <p:txBody>
          <a:bodyPr wrap="square">
            <a:spAutoFit/>
          </a:bodyPr>
          <a:lstStyle/>
          <a:p>
            <a:r>
              <a:rPr lang="en-US" dirty="0" smtClean="0"/>
              <a:t>The Primitive Contrast</a:t>
            </a:r>
          </a:p>
          <a:p>
            <a:endParaRPr lang="en-US" dirty="0" smtClean="0"/>
          </a:p>
          <a:p>
            <a:pPr lvl="0"/>
            <a:r>
              <a:rPr lang="en-US" dirty="0" smtClean="0"/>
              <a:t>Identity formation draws upon the image of the other – contrast, inversion</a:t>
            </a:r>
          </a:p>
          <a:p>
            <a:pPr lvl="0"/>
            <a:r>
              <a:rPr lang="en-US" dirty="0" smtClean="0"/>
              <a:t>Clifford (1988, </a:t>
            </a:r>
            <a:r>
              <a:rPr lang="en-US" i="1" dirty="0" smtClean="0"/>
              <a:t>The Predicament of Culture</a:t>
            </a:r>
            <a:r>
              <a:rPr lang="en-US" dirty="0" smtClean="0"/>
              <a:t>)– content of category non-Western or “primitive” change over time – used to construct </a:t>
            </a:r>
            <a:r>
              <a:rPr lang="en-US" dirty="0" err="1" smtClean="0"/>
              <a:t>alterego</a:t>
            </a:r>
            <a:r>
              <a:rPr lang="en-US" dirty="0" smtClean="0"/>
              <a:t> or confirm western self</a:t>
            </a:r>
            <a:endParaRPr lang="en-US" dirty="0"/>
          </a:p>
        </p:txBody>
      </p:sp>
      <p:pic>
        <p:nvPicPr>
          <p:cNvPr id="5" name="Picture 4" descr="Screen Shot 2016-04-19 at 11.22.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61609"/>
            <a:ext cx="2766186" cy="4202817"/>
          </a:xfrm>
          <a:prstGeom prst="rect">
            <a:avLst/>
          </a:prstGeom>
        </p:spPr>
      </p:pic>
      <p:pic>
        <p:nvPicPr>
          <p:cNvPr id="6" name="Picture 5" descr="Screen Shot 2016-04-19 at 11.22.0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383" y="2461609"/>
            <a:ext cx="2892848" cy="4202817"/>
          </a:xfrm>
          <a:prstGeom prst="rect">
            <a:avLst/>
          </a:prstGeom>
        </p:spPr>
      </p:pic>
      <p:pic>
        <p:nvPicPr>
          <p:cNvPr id="7" name="Picture 6" descr="Screen Shot 2016-04-19 at 11.21.4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2866" y="2461608"/>
            <a:ext cx="2913111" cy="4202817"/>
          </a:xfrm>
          <a:prstGeom prst="rect">
            <a:avLst/>
          </a:prstGeom>
        </p:spPr>
      </p:pic>
    </p:spTree>
    <p:extLst>
      <p:ext uri="{BB962C8B-B14F-4D97-AF65-F5344CB8AC3E}">
        <p14:creationId xmlns:p14="http://schemas.microsoft.com/office/powerpoint/2010/main" val="496220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7724" y="133692"/>
            <a:ext cx="8492349" cy="6924974"/>
          </a:xfrm>
          <a:prstGeom prst="rect">
            <a:avLst/>
          </a:prstGeom>
          <a:noFill/>
        </p:spPr>
        <p:txBody>
          <a:bodyPr wrap="square" rtlCol="0">
            <a:spAutoFit/>
          </a:bodyPr>
          <a:lstStyle/>
          <a:p>
            <a:pPr algn="ctr"/>
            <a:r>
              <a:rPr lang="en-US" sz="2400" dirty="0" smtClean="0"/>
              <a:t>The Gaze in Intercultural Relationships</a:t>
            </a:r>
          </a:p>
          <a:p>
            <a:pPr algn="ctr"/>
            <a:endParaRPr lang="en-US" sz="2400" dirty="0" smtClean="0"/>
          </a:p>
          <a:p>
            <a:pPr marL="342900" indent="-342900">
              <a:buAutoNum type="arabicParenR"/>
            </a:pPr>
            <a:r>
              <a:rPr lang="en-US" dirty="0" smtClean="0"/>
              <a:t>The photographer’s gaze (through the viewfinder)</a:t>
            </a:r>
          </a:p>
          <a:p>
            <a:pPr marL="342900" indent="-342900">
              <a:buAutoNum type="arabicParenR"/>
            </a:pPr>
            <a:r>
              <a:rPr lang="en-US" dirty="0" smtClean="0"/>
              <a:t>The institutional gaze (cropping, magazine, captions, </a:t>
            </a:r>
            <a:r>
              <a:rPr lang="en-US" dirty="0" err="1" smtClean="0"/>
              <a:t>etc</a:t>
            </a:r>
            <a:r>
              <a:rPr lang="en-US" dirty="0" smtClean="0"/>
              <a:t>)</a:t>
            </a:r>
          </a:p>
          <a:p>
            <a:pPr marL="342900" indent="-342900">
              <a:buAutoNum type="arabicParenR"/>
            </a:pPr>
            <a:r>
              <a:rPr lang="en-US" dirty="0" smtClean="0"/>
              <a:t>The reader’s gaze</a:t>
            </a:r>
          </a:p>
          <a:p>
            <a:pPr marL="342900" indent="-342900">
              <a:buAutoNum type="arabicParenR"/>
            </a:pPr>
            <a:r>
              <a:rPr lang="en-US" dirty="0" smtClean="0"/>
              <a:t>The non-Western subject’s gaze</a:t>
            </a:r>
          </a:p>
          <a:p>
            <a:pPr marL="342900" indent="-342900">
              <a:buAutoNum type="arabicParenR"/>
            </a:pPr>
            <a:r>
              <a:rPr lang="en-US" dirty="0" smtClean="0"/>
              <a:t>The explicit looking done by Westerners while with natives in a picture </a:t>
            </a:r>
          </a:p>
          <a:p>
            <a:pPr marL="342900" indent="-342900">
              <a:buAutoNum type="arabicParenR"/>
            </a:pPr>
            <a:r>
              <a:rPr lang="en-US" dirty="0" smtClean="0"/>
              <a:t>The returned gaze in native’s hands</a:t>
            </a:r>
          </a:p>
          <a:p>
            <a:pPr marL="342900" indent="-342900">
              <a:buAutoNum type="arabicParenR"/>
            </a:pPr>
            <a:r>
              <a:rPr lang="en-US" dirty="0" smtClean="0"/>
              <a:t>Our own academic gaze</a:t>
            </a:r>
          </a:p>
          <a:p>
            <a:endParaRPr lang="en-US" dirty="0" smtClean="0"/>
          </a:p>
          <a:p>
            <a:pPr marL="342900" indent="-342900">
              <a:buAutoNum type="arabicParenR"/>
            </a:pPr>
            <a:endParaRPr lang="en-US" dirty="0"/>
          </a:p>
          <a:p>
            <a:r>
              <a:rPr lang="en-US" dirty="0" smtClean="0"/>
              <a:t>Variables:</a:t>
            </a:r>
          </a:p>
          <a:p>
            <a:pPr marL="342900" indent="-342900">
              <a:buAutoNum type="arabicParenR"/>
            </a:pPr>
            <a:endParaRPr lang="en-US" dirty="0"/>
          </a:p>
          <a:p>
            <a:pPr marL="342900" indent="-342900">
              <a:buAutoNum type="arabicParenR"/>
            </a:pPr>
            <a:r>
              <a:rPr lang="en-US" dirty="0" err="1" smtClean="0"/>
              <a:t>Photosubject</a:t>
            </a:r>
            <a:r>
              <a:rPr lang="en-US" dirty="0" smtClean="0"/>
              <a:t> matter</a:t>
            </a:r>
          </a:p>
          <a:p>
            <a:pPr marL="342900" indent="-342900">
              <a:buAutoNum type="arabicParenR"/>
            </a:pPr>
            <a:r>
              <a:rPr lang="en-US" dirty="0" smtClean="0"/>
              <a:t>Composition</a:t>
            </a:r>
          </a:p>
          <a:p>
            <a:pPr marL="342900" indent="-342900">
              <a:buAutoNum type="arabicParenR"/>
            </a:pPr>
            <a:r>
              <a:rPr lang="en-US" dirty="0" smtClean="0"/>
              <a:t>Vantage point</a:t>
            </a:r>
          </a:p>
          <a:p>
            <a:pPr marL="342900" indent="-342900">
              <a:buAutoNum type="arabicParenR"/>
            </a:pPr>
            <a:r>
              <a:rPr lang="en-US" dirty="0" smtClean="0"/>
              <a:t>Color balance</a:t>
            </a:r>
          </a:p>
          <a:p>
            <a:pPr marL="342900" indent="-342900">
              <a:buAutoNum type="arabicParenR"/>
            </a:pPr>
            <a:r>
              <a:rPr lang="en-US" dirty="0" smtClean="0"/>
              <a:t>Framing</a:t>
            </a:r>
          </a:p>
          <a:p>
            <a:pPr marL="342900" indent="-342900">
              <a:buAutoNum type="arabicParenR"/>
            </a:pPr>
            <a:r>
              <a:rPr lang="en-US" dirty="0" smtClean="0"/>
              <a:t>Sharpness</a:t>
            </a:r>
          </a:p>
          <a:p>
            <a:pPr marL="342900" indent="-342900">
              <a:buAutoNum type="arabicParenR"/>
            </a:pPr>
            <a:r>
              <a:rPr lang="en-US" dirty="0" smtClean="0"/>
              <a:t>Depth of focus</a:t>
            </a:r>
          </a:p>
          <a:p>
            <a:pPr marL="342900" indent="-342900">
              <a:buAutoNum type="arabicParenR"/>
            </a:pPr>
            <a:endParaRPr lang="en-US" dirty="0" smtClean="0"/>
          </a:p>
          <a:p>
            <a:r>
              <a:rPr lang="en-US" dirty="0" smtClean="0"/>
              <a:t>PLUS:</a:t>
            </a:r>
            <a:endParaRPr lang="en-US" dirty="0"/>
          </a:p>
          <a:p>
            <a:r>
              <a:rPr lang="en-US" dirty="0" smtClean="0"/>
              <a:t>Class, race, gender</a:t>
            </a:r>
          </a:p>
          <a:p>
            <a:pPr marL="342900" indent="-342900">
              <a:buAutoNum type="arabicParenR"/>
            </a:pPr>
            <a:endParaRPr lang="en-US" dirty="0"/>
          </a:p>
        </p:txBody>
      </p:sp>
    </p:spTree>
    <p:extLst>
      <p:ext uri="{BB962C8B-B14F-4D97-AF65-F5344CB8AC3E}">
        <p14:creationId xmlns:p14="http://schemas.microsoft.com/office/powerpoint/2010/main" val="3983950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7979" y="467923"/>
            <a:ext cx="7986902" cy="2308324"/>
          </a:xfrm>
          <a:prstGeom prst="rect">
            <a:avLst/>
          </a:prstGeom>
          <a:noFill/>
        </p:spPr>
        <p:txBody>
          <a:bodyPr wrap="square" rtlCol="0">
            <a:spAutoFit/>
          </a:bodyPr>
          <a:lstStyle/>
          <a:p>
            <a:r>
              <a:rPr lang="en-US" dirty="0" smtClean="0"/>
              <a:t>“The reader’s gaze has a history and  a future”</a:t>
            </a:r>
          </a:p>
          <a:p>
            <a:endParaRPr lang="en-US" dirty="0"/>
          </a:p>
          <a:p>
            <a:r>
              <a:rPr lang="en-US" dirty="0" smtClean="0"/>
              <a:t>Structured by the mental world of inference and imagination</a:t>
            </a:r>
          </a:p>
          <a:p>
            <a:endParaRPr lang="en-US" dirty="0"/>
          </a:p>
          <a:p>
            <a:r>
              <a:rPr lang="en-US" dirty="0" smtClean="0"/>
              <a:t>Does a photograph provoke empathy or distance? </a:t>
            </a:r>
          </a:p>
          <a:p>
            <a:r>
              <a:rPr lang="en-US" dirty="0" smtClean="0"/>
              <a:t>A central paradox in photographs of non-Western others – participation or alienation?</a:t>
            </a:r>
          </a:p>
          <a:p>
            <a:endParaRPr lang="en-US" dirty="0"/>
          </a:p>
        </p:txBody>
      </p:sp>
      <p:sp>
        <p:nvSpPr>
          <p:cNvPr id="3" name="TextBox 2"/>
          <p:cNvSpPr txBox="1"/>
          <p:nvPr/>
        </p:nvSpPr>
        <p:spPr>
          <a:xfrm>
            <a:off x="517979" y="6285671"/>
            <a:ext cx="8087156" cy="369332"/>
          </a:xfrm>
          <a:prstGeom prst="rect">
            <a:avLst/>
          </a:prstGeom>
          <a:noFill/>
        </p:spPr>
        <p:txBody>
          <a:bodyPr wrap="square" rtlCol="0">
            <a:spAutoFit/>
          </a:bodyPr>
          <a:lstStyle/>
          <a:p>
            <a:r>
              <a:rPr lang="en-US" dirty="0" smtClean="0"/>
              <a:t>http://</a:t>
            </a:r>
            <a:r>
              <a:rPr lang="en-US" dirty="0" err="1" smtClean="0"/>
              <a:t>photography.nationalgeographic.com</a:t>
            </a:r>
            <a:r>
              <a:rPr lang="en-US" dirty="0" smtClean="0"/>
              <a:t>/contest-2015/</a:t>
            </a:r>
            <a:endParaRPr lang="en-US" dirty="0"/>
          </a:p>
        </p:txBody>
      </p:sp>
      <p:pic>
        <p:nvPicPr>
          <p:cNvPr id="4" name="Picture 3" descr="Screen Shot 2016-04-19 at 11.27.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1789" y="2976367"/>
            <a:ext cx="4812192" cy="3208128"/>
          </a:xfrm>
          <a:prstGeom prst="rect">
            <a:avLst/>
          </a:prstGeom>
        </p:spPr>
      </p:pic>
    </p:spTree>
    <p:extLst>
      <p:ext uri="{BB962C8B-B14F-4D97-AF65-F5344CB8AC3E}">
        <p14:creationId xmlns:p14="http://schemas.microsoft.com/office/powerpoint/2010/main" val="3517502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979" y="5648502"/>
            <a:ext cx="8220828" cy="369332"/>
          </a:xfrm>
          <a:prstGeom prst="rect">
            <a:avLst/>
          </a:prstGeom>
          <a:noFill/>
        </p:spPr>
        <p:txBody>
          <a:bodyPr wrap="square" rtlCol="0">
            <a:spAutoFit/>
          </a:bodyPr>
          <a:lstStyle/>
          <a:p>
            <a:r>
              <a:rPr lang="en-US" dirty="0" smtClean="0">
                <a:hlinkClick r:id="rId2"/>
              </a:rPr>
              <a:t>http://</a:t>
            </a:r>
            <a:r>
              <a:rPr lang="en-US" dirty="0" err="1" smtClean="0">
                <a:hlinkClick r:id="rId2"/>
              </a:rPr>
              <a:t>ngm.nationalgeographic.com</a:t>
            </a:r>
            <a:r>
              <a:rPr lang="en-US" dirty="0" smtClean="0">
                <a:hlinkClick r:id="rId2"/>
              </a:rPr>
              <a:t>/2002/04/afghan-girl/sight-and-sounds-interactive</a:t>
            </a:r>
            <a:endParaRPr lang="en-US" dirty="0"/>
          </a:p>
        </p:txBody>
      </p:sp>
      <p:pic>
        <p:nvPicPr>
          <p:cNvPr id="5" name="Picture 4" descr="Afghan Gir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1286" y="467923"/>
            <a:ext cx="3725849" cy="4277827"/>
          </a:xfrm>
          <a:prstGeom prst="rect">
            <a:avLst/>
          </a:prstGeom>
        </p:spPr>
      </p:pic>
      <p:sp>
        <p:nvSpPr>
          <p:cNvPr id="6" name="TextBox 5"/>
          <p:cNvSpPr txBox="1"/>
          <p:nvPr/>
        </p:nvSpPr>
        <p:spPr>
          <a:xfrm>
            <a:off x="2811286" y="5063598"/>
            <a:ext cx="3939150" cy="369332"/>
          </a:xfrm>
          <a:prstGeom prst="rect">
            <a:avLst/>
          </a:prstGeom>
          <a:noFill/>
        </p:spPr>
        <p:txBody>
          <a:bodyPr wrap="square" rtlCol="0">
            <a:spAutoFit/>
          </a:bodyPr>
          <a:lstStyle/>
          <a:p>
            <a:r>
              <a:rPr lang="en-US" dirty="0" smtClean="0"/>
              <a:t>Afghan Girl Revealed</a:t>
            </a:r>
            <a:endParaRPr lang="en-US" dirty="0"/>
          </a:p>
        </p:txBody>
      </p:sp>
    </p:spTree>
    <p:extLst>
      <p:ext uri="{BB962C8B-B14F-4D97-AF65-F5344CB8AC3E}">
        <p14:creationId xmlns:p14="http://schemas.microsoft.com/office/powerpoint/2010/main" val="3853940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fghan girl revisit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4900" y="152400"/>
            <a:ext cx="4381500" cy="6540500"/>
          </a:xfrm>
          <a:prstGeom prst="rect">
            <a:avLst/>
          </a:prstGeom>
        </p:spPr>
      </p:pic>
    </p:spTree>
    <p:extLst>
      <p:ext uri="{BB962C8B-B14F-4D97-AF65-F5344CB8AC3E}">
        <p14:creationId xmlns:p14="http://schemas.microsoft.com/office/powerpoint/2010/main" val="202586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558" y="401077"/>
            <a:ext cx="8989442" cy="6555642"/>
          </a:xfrm>
          <a:prstGeom prst="rect">
            <a:avLst/>
          </a:prstGeom>
          <a:noFill/>
        </p:spPr>
        <p:txBody>
          <a:bodyPr wrap="square" rtlCol="0">
            <a:spAutoFit/>
          </a:bodyPr>
          <a:lstStyle/>
          <a:p>
            <a:pPr algn="ctr"/>
            <a:r>
              <a:rPr lang="en-US" sz="2400" dirty="0" smtClean="0"/>
              <a:t>The Returned </a:t>
            </a:r>
            <a:r>
              <a:rPr lang="en-US" sz="2400" dirty="0"/>
              <a:t>L</a:t>
            </a:r>
            <a:r>
              <a:rPr lang="en-US" sz="2400" dirty="0" smtClean="0"/>
              <a:t>ook</a:t>
            </a:r>
          </a:p>
          <a:p>
            <a:endParaRPr lang="en-US" dirty="0" smtClean="0"/>
          </a:p>
          <a:p>
            <a:r>
              <a:rPr lang="en-US" dirty="0" smtClean="0"/>
              <a:t>Does a frontal portrait with eye contact indicate agency (confrontational) </a:t>
            </a:r>
          </a:p>
          <a:p>
            <a:r>
              <a:rPr lang="en-US" dirty="0" smtClean="0"/>
              <a:t>or a lack of agency  (voyeurism –surveillance)</a:t>
            </a:r>
          </a:p>
          <a:p>
            <a:endParaRPr lang="en-US" dirty="0"/>
          </a:p>
          <a:p>
            <a:r>
              <a:rPr lang="en-US" dirty="0" smtClean="0"/>
              <a:t>In </a:t>
            </a:r>
            <a:r>
              <a:rPr lang="en-US" i="1" dirty="0" smtClean="0"/>
              <a:t>National Geographic</a:t>
            </a:r>
            <a:r>
              <a:rPr lang="en-US" dirty="0" smtClean="0"/>
              <a:t>:</a:t>
            </a:r>
          </a:p>
          <a:p>
            <a:endParaRPr lang="en-US" dirty="0"/>
          </a:p>
          <a:p>
            <a:r>
              <a:rPr lang="en-US" dirty="0" smtClean="0"/>
              <a:t>Women look into the camera more than men</a:t>
            </a:r>
          </a:p>
          <a:p>
            <a:endParaRPr lang="en-US" dirty="0" smtClean="0"/>
          </a:p>
          <a:p>
            <a:r>
              <a:rPr lang="en-US" dirty="0" smtClean="0"/>
              <a:t>Children and elders look into the camera more than other adults </a:t>
            </a:r>
          </a:p>
          <a:p>
            <a:endParaRPr lang="en-US" dirty="0"/>
          </a:p>
          <a:p>
            <a:r>
              <a:rPr lang="en-US" dirty="0" smtClean="0"/>
              <a:t>Those who appear poor look into the camera more than those who appear wealthy</a:t>
            </a:r>
          </a:p>
          <a:p>
            <a:endParaRPr lang="en-US" dirty="0" smtClean="0"/>
          </a:p>
          <a:p>
            <a:r>
              <a:rPr lang="en-US" dirty="0" smtClean="0"/>
              <a:t>Traditional dressed subjects look into the camera more than those dressed in western garb</a:t>
            </a:r>
          </a:p>
          <a:p>
            <a:endParaRPr lang="en-US" dirty="0"/>
          </a:p>
          <a:p>
            <a:r>
              <a:rPr lang="en-US" dirty="0" smtClean="0"/>
              <a:t>Those whose skin is dark look into the camera more than those who skin is lighter</a:t>
            </a:r>
          </a:p>
          <a:p>
            <a:endParaRPr lang="en-US" dirty="0" smtClean="0"/>
          </a:p>
          <a:p>
            <a:r>
              <a:rPr lang="en-US" b="1" i="1" dirty="0" smtClean="0"/>
              <a:t>“</a:t>
            </a:r>
            <a:r>
              <a:rPr lang="en-US" b="1" i="1" dirty="0" err="1" smtClean="0"/>
              <a:t>Frontality’s</a:t>
            </a:r>
            <a:r>
              <a:rPr lang="en-US" b="1" i="1" dirty="0" smtClean="0"/>
              <a:t> work as a code of social inferiority”</a:t>
            </a:r>
          </a:p>
          <a:p>
            <a:endParaRPr lang="en-US" dirty="0"/>
          </a:p>
          <a:p>
            <a:r>
              <a:rPr lang="en-US" dirty="0" smtClean="0"/>
              <a:t>The “civilized” classes since the 19</a:t>
            </a:r>
            <a:r>
              <a:rPr lang="en-US" baseline="30000" dirty="0" smtClean="0"/>
              <a:t>th</a:t>
            </a:r>
            <a:r>
              <a:rPr lang="en-US" dirty="0" smtClean="0"/>
              <a:t> century have typically been depicted as turning away from the camera. NO change as cameras became more common over time. “Full civilization still belongs, ideologically to the Euro-American”</a:t>
            </a:r>
            <a:endParaRPr lang="en-US" dirty="0"/>
          </a:p>
          <a:p>
            <a:endParaRPr lang="en-US" dirty="0"/>
          </a:p>
        </p:txBody>
      </p:sp>
    </p:spTree>
    <p:extLst>
      <p:ext uri="{BB962C8B-B14F-4D97-AF65-F5344CB8AC3E}">
        <p14:creationId xmlns:p14="http://schemas.microsoft.com/office/powerpoint/2010/main" val="3517502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n-US" sz="3200"/>
              <a:t>Do Images Matter?</a:t>
            </a:r>
            <a:br>
              <a:rPr lang="en-US" sz="3200"/>
            </a:br>
            <a:r>
              <a:rPr lang="ja-JP" altLang="en-US" sz="3200">
                <a:latin typeface="Arial"/>
              </a:rPr>
              <a:t>“</a:t>
            </a:r>
            <a:r>
              <a:rPr lang="en-US" sz="3200"/>
              <a:t>more or less harmful ways of viewing difference</a:t>
            </a:r>
            <a:r>
              <a:rPr lang="ja-JP" altLang="en-US" sz="3200">
                <a:latin typeface="Arial"/>
              </a:rPr>
              <a:t>”</a:t>
            </a:r>
            <a:endParaRPr lang="en-US" sz="3200"/>
          </a:p>
        </p:txBody>
      </p:sp>
      <p:sp>
        <p:nvSpPr>
          <p:cNvPr id="5123" name="Rectangle 3"/>
          <p:cNvSpPr>
            <a:spLocks noGrp="1" noChangeArrowheads="1"/>
          </p:cNvSpPr>
          <p:nvPr>
            <p:ph type="body" idx="1"/>
          </p:nvPr>
        </p:nvSpPr>
        <p:spPr>
          <a:xfrm>
            <a:off x="381000" y="1905000"/>
            <a:ext cx="5334000" cy="4495800"/>
          </a:xfrm>
        </p:spPr>
        <p:txBody>
          <a:bodyPr/>
          <a:lstStyle/>
          <a:p>
            <a:pPr>
              <a:lnSpc>
                <a:spcPct val="90000"/>
              </a:lnSpc>
            </a:pPr>
            <a:r>
              <a:rPr lang="en-US" sz="2400"/>
              <a:t>Strategies for describing human differences have helped create and reproduce social hierarchies (p. 3) </a:t>
            </a:r>
          </a:p>
          <a:p>
            <a:pPr>
              <a:lnSpc>
                <a:spcPct val="90000"/>
              </a:lnSpc>
            </a:pPr>
            <a:r>
              <a:rPr lang="ja-JP" altLang="en-US" sz="2400">
                <a:latin typeface="Arial"/>
              </a:rPr>
              <a:t>“</a:t>
            </a:r>
            <a:r>
              <a:rPr lang="en-US" sz="2400"/>
              <a:t>At the least these hierarchies have created small humiliations and rejections, and have lessened opportunities. At the worst, they have abetted wars of extermination, lynchings, and rape. Representations…are never irrelevant, never unconnected to the world of actual social relations.</a:t>
            </a:r>
            <a:r>
              <a:rPr lang="ja-JP" altLang="en-US" sz="2400">
                <a:latin typeface="Arial"/>
              </a:rPr>
              <a:t>”</a:t>
            </a:r>
            <a:endParaRPr lang="en-US" sz="2400"/>
          </a:p>
          <a:p>
            <a:pPr>
              <a:lnSpc>
                <a:spcPct val="90000"/>
              </a:lnSpc>
            </a:pPr>
            <a:endParaRPr lang="en-US" sz="2400"/>
          </a:p>
          <a:p>
            <a:pPr>
              <a:lnSpc>
                <a:spcPct val="90000"/>
              </a:lnSpc>
            </a:pPr>
            <a:endParaRPr lang="en-US" sz="2400"/>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371600"/>
            <a:ext cx="203835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127" name="Text Box 7"/>
          <p:cNvSpPr txBox="1">
            <a:spLocks noChangeArrowheads="1"/>
          </p:cNvSpPr>
          <p:nvPr/>
        </p:nvSpPr>
        <p:spPr bwMode="auto">
          <a:xfrm>
            <a:off x="5562600" y="4419600"/>
            <a:ext cx="3581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http://www.nationalgeographic.com/ngm/100best/multi1_interview.html</a:t>
            </a:r>
          </a:p>
        </p:txBody>
      </p:sp>
    </p:spTree>
    <p:extLst>
      <p:ext uri="{BB962C8B-B14F-4D97-AF65-F5344CB8AC3E}">
        <p14:creationId xmlns:p14="http://schemas.microsoft.com/office/powerpoint/2010/main" val="2865093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TotalTime>
  <Words>852</Words>
  <Application>Microsoft Macintosh PowerPoint</Application>
  <PresentationFormat>On-screen Show (4:3)</PresentationFormat>
  <Paragraphs>98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Images Matter? “more or less harmful ways of viewing difference”</vt:lpstr>
      <vt:lpstr>Science and Entertainment Blurred</vt:lpstr>
      <vt:lpstr>Objective Photography</vt:lpstr>
      <vt:lpstr>Universalism </vt:lpstr>
      <vt:lpstr>Edward Steichen,The Family of Man, 1955</vt:lpstr>
      <vt:lpstr>PowerPoint Presentation</vt:lpstr>
    </vt:vector>
  </TitlesOfParts>
  <Company>Occidental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Mithlo</dc:creator>
  <cp:lastModifiedBy>Nancy Mithlo</cp:lastModifiedBy>
  <cp:revision>15</cp:revision>
  <dcterms:created xsi:type="dcterms:W3CDTF">2016-04-20T05:03:11Z</dcterms:created>
  <dcterms:modified xsi:type="dcterms:W3CDTF">2016-04-20T16:15:53Z</dcterms:modified>
</cp:coreProperties>
</file>