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6" r:id="rId2"/>
    <p:sldId id="256" r:id="rId3"/>
    <p:sldId id="265" r:id="rId4"/>
    <p:sldId id="257" r:id="rId5"/>
    <p:sldId id="258" r:id="rId6"/>
    <p:sldId id="259" r:id="rId7"/>
    <p:sldId id="261" r:id="rId8"/>
    <p:sldId id="260" r:id="rId9"/>
    <p:sldId id="263" r:id="rId10"/>
    <p:sldId id="264" r:id="rId11"/>
    <p:sldId id="262"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B5970-A08A-134A-96A4-9A6E276F2B40}" type="datetimeFigureOut">
              <a:rPr lang="en-US" smtClean="0"/>
              <a:t>4/14/16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D0961-7B90-BF4B-B4E1-876958E72D8C}" type="slidenum">
              <a:rPr lang="en-US" smtClean="0"/>
              <a:t>‹#›</a:t>
            </a:fld>
            <a:endParaRPr lang="en-US"/>
          </a:p>
        </p:txBody>
      </p:sp>
    </p:spTree>
    <p:extLst>
      <p:ext uri="{BB962C8B-B14F-4D97-AF65-F5344CB8AC3E}">
        <p14:creationId xmlns:p14="http://schemas.microsoft.com/office/powerpoint/2010/main" val="4119153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1940-</a:t>
            </a:r>
            <a:r>
              <a:rPr lang="en-US" baseline="0" dirty="0" smtClean="0"/>
              <a:t> 1941</a:t>
            </a:r>
            <a:endParaRPr lang="en-US" dirty="0"/>
          </a:p>
        </p:txBody>
      </p:sp>
      <p:sp>
        <p:nvSpPr>
          <p:cNvPr id="4" name="Slide Number Placeholder 3"/>
          <p:cNvSpPr>
            <a:spLocks noGrp="1"/>
          </p:cNvSpPr>
          <p:nvPr>
            <p:ph type="sldNum" sz="quarter" idx="10"/>
          </p:nvPr>
        </p:nvSpPr>
        <p:spPr/>
        <p:txBody>
          <a:bodyPr/>
          <a:lstStyle/>
          <a:p>
            <a:fld id="{57AD0961-7B90-BF4B-B4E1-876958E72D8C}" type="slidenum">
              <a:rPr lang="en-US" smtClean="0"/>
              <a:t>8</a:t>
            </a:fld>
            <a:endParaRPr lang="en-US"/>
          </a:p>
        </p:txBody>
      </p:sp>
    </p:spTree>
    <p:extLst>
      <p:ext uri="{BB962C8B-B14F-4D97-AF65-F5344CB8AC3E}">
        <p14:creationId xmlns:p14="http://schemas.microsoft.com/office/powerpoint/2010/main" val="91270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C2AB56-FCD7-E148-A1B6-1EE4D0C047C3}"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397058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2AB56-FCD7-E148-A1B6-1EE4D0C047C3}"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186831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2AB56-FCD7-E148-A1B6-1EE4D0C047C3}"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405774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2AB56-FCD7-E148-A1B6-1EE4D0C047C3}"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121802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C2AB56-FCD7-E148-A1B6-1EE4D0C047C3}"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241638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C2AB56-FCD7-E148-A1B6-1EE4D0C047C3}"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301597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C2AB56-FCD7-E148-A1B6-1EE4D0C047C3}" type="datetimeFigureOut">
              <a:rPr lang="en-US" smtClean="0"/>
              <a:t>4/14/16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238556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C2AB56-FCD7-E148-A1B6-1EE4D0C047C3}" type="datetimeFigureOut">
              <a:rPr lang="en-US" smtClean="0"/>
              <a:t>4/14/16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241921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2AB56-FCD7-E148-A1B6-1EE4D0C047C3}" type="datetimeFigureOut">
              <a:rPr lang="en-US" smtClean="0"/>
              <a:t>4/14/16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152259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2AB56-FCD7-E148-A1B6-1EE4D0C047C3}"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147547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2AB56-FCD7-E148-A1B6-1EE4D0C047C3}"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0FC22-D4BA-6E48-A7E1-90AA6F6CB561}" type="slidenum">
              <a:rPr lang="en-US" smtClean="0"/>
              <a:t>‹#›</a:t>
            </a:fld>
            <a:endParaRPr lang="en-US"/>
          </a:p>
        </p:txBody>
      </p:sp>
    </p:spTree>
    <p:extLst>
      <p:ext uri="{BB962C8B-B14F-4D97-AF65-F5344CB8AC3E}">
        <p14:creationId xmlns:p14="http://schemas.microsoft.com/office/powerpoint/2010/main" val="8337040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2AB56-FCD7-E148-A1B6-1EE4D0C047C3}" type="datetimeFigureOut">
              <a:rPr lang="en-US" smtClean="0"/>
              <a:t>4/14/16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0FC22-D4BA-6E48-A7E1-90AA6F6CB561}" type="slidenum">
              <a:rPr lang="en-US" smtClean="0"/>
              <a:t>‹#›</a:t>
            </a:fld>
            <a:endParaRPr lang="en-US"/>
          </a:p>
        </p:txBody>
      </p:sp>
    </p:spTree>
    <p:extLst>
      <p:ext uri="{BB962C8B-B14F-4D97-AF65-F5344CB8AC3E}">
        <p14:creationId xmlns:p14="http://schemas.microsoft.com/office/powerpoint/2010/main" val="52825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BnrpJkwj450" TargetMode="Externa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golodzghetto.com/dorisbergen?t:state:flow=a14543fa-4023-4e64-adda-ca2204aba9a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www.youtube.com/watch?v=pBDbtsxSiRA&amp;nohtml5=Fal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golodzghetto.com/objects/viewcollections?t:state:flow=20cfdae6-33a0-445b-a02d-ffe59b85fe4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5474" y="467895"/>
            <a:ext cx="7459579" cy="3970318"/>
          </a:xfrm>
          <a:prstGeom prst="rect">
            <a:avLst/>
          </a:prstGeom>
          <a:noFill/>
        </p:spPr>
        <p:txBody>
          <a:bodyPr wrap="square" rtlCol="0">
            <a:spAutoFit/>
          </a:bodyPr>
          <a:lstStyle/>
          <a:p>
            <a:r>
              <a:rPr lang="en-US" b="1" dirty="0" smtClean="0"/>
              <a:t>What is an archive and why is it so important for photographers?</a:t>
            </a:r>
          </a:p>
          <a:p>
            <a:endParaRPr lang="en-US" b="1" dirty="0"/>
          </a:p>
          <a:p>
            <a:r>
              <a:rPr lang="en-US" b="1" dirty="0" smtClean="0"/>
              <a:t>Take 7-10 minutes and write your thoughts about your own experience with an archive. You do not need to place your name on your response.</a:t>
            </a:r>
          </a:p>
          <a:p>
            <a:endParaRPr lang="en-US" b="1" dirty="0"/>
          </a:p>
          <a:p>
            <a:pPr marL="285750" indent="-285750">
              <a:buFontTx/>
              <a:buChar char="-"/>
            </a:pPr>
            <a:r>
              <a:rPr lang="en-US" b="1" dirty="0" smtClean="0"/>
              <a:t>Your own archive – family photos, your papers</a:t>
            </a:r>
          </a:p>
          <a:p>
            <a:pPr marL="285750" indent="-285750">
              <a:buFontTx/>
              <a:buChar char="-"/>
            </a:pPr>
            <a:r>
              <a:rPr lang="en-US" b="1" dirty="0" smtClean="0"/>
              <a:t>A relative’s archive – your mother’s or father’s or grandparent’s papers or photos</a:t>
            </a:r>
          </a:p>
          <a:p>
            <a:pPr marL="285750" indent="-285750">
              <a:buFontTx/>
              <a:buChar char="-"/>
            </a:pPr>
            <a:r>
              <a:rPr lang="en-US" b="1" dirty="0" smtClean="0"/>
              <a:t>An “official” archive –school, community, museum</a:t>
            </a:r>
          </a:p>
          <a:p>
            <a:pPr marL="285750" indent="-285750">
              <a:buFontTx/>
              <a:buChar char="-"/>
            </a:pPr>
            <a:endParaRPr lang="en-US" b="1" dirty="0"/>
          </a:p>
          <a:p>
            <a:r>
              <a:rPr lang="en-US" b="1" dirty="0" smtClean="0"/>
              <a:t>After you finish writing we will exchange responses and discuss.</a:t>
            </a:r>
          </a:p>
          <a:p>
            <a:endParaRPr lang="en-US" b="1" dirty="0"/>
          </a:p>
          <a:p>
            <a:endParaRPr lang="en-US" b="1" dirty="0" smtClean="0"/>
          </a:p>
          <a:p>
            <a:pPr marL="285750" indent="-285750">
              <a:buFontTx/>
              <a:buChar char="-"/>
            </a:pPr>
            <a:r>
              <a:rPr lang="en-US" b="1" dirty="0" smtClean="0"/>
              <a:t> </a:t>
            </a:r>
            <a:endParaRPr lang="en-US" b="1" dirty="0"/>
          </a:p>
        </p:txBody>
      </p:sp>
    </p:spTree>
    <p:extLst>
      <p:ext uri="{BB962C8B-B14F-4D97-AF65-F5344CB8AC3E}">
        <p14:creationId xmlns:p14="http://schemas.microsoft.com/office/powerpoint/2010/main" val="1790940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7 at 4.3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812800"/>
            <a:ext cx="6565900" cy="5219700"/>
          </a:xfrm>
          <a:prstGeom prst="rect">
            <a:avLst/>
          </a:prstGeom>
        </p:spPr>
      </p:pic>
      <p:sp>
        <p:nvSpPr>
          <p:cNvPr id="5" name="TextBox 4"/>
          <p:cNvSpPr txBox="1"/>
          <p:nvPr/>
        </p:nvSpPr>
        <p:spPr>
          <a:xfrm>
            <a:off x="775369" y="5934670"/>
            <a:ext cx="6858000" cy="923330"/>
          </a:xfrm>
          <a:prstGeom prst="rect">
            <a:avLst/>
          </a:prstGeom>
          <a:noFill/>
        </p:spPr>
        <p:txBody>
          <a:bodyPr wrap="square" rtlCol="0">
            <a:spAutoFit/>
          </a:bodyPr>
          <a:lstStyle/>
          <a:p>
            <a:r>
              <a:rPr lang="en-US" dirty="0"/>
              <a:t>The marriage of </a:t>
            </a:r>
            <a:r>
              <a:rPr lang="en-US" dirty="0" err="1"/>
              <a:t>Henryk</a:t>
            </a:r>
            <a:r>
              <a:rPr lang="en-US" dirty="0"/>
              <a:t> Ross and </a:t>
            </a:r>
            <a:r>
              <a:rPr lang="en-US" dirty="0" err="1"/>
              <a:t>Stefania</a:t>
            </a:r>
            <a:r>
              <a:rPr lang="en-US" dirty="0"/>
              <a:t> Schoenberg: standing group</a:t>
            </a:r>
          </a:p>
          <a:p>
            <a:r>
              <a:rPr lang="en-US" dirty="0" smtClean="0"/>
              <a:t>Date: 1941</a:t>
            </a:r>
            <a:endParaRPr lang="en-US" dirty="0"/>
          </a:p>
          <a:p>
            <a:endParaRPr lang="en-US" dirty="0"/>
          </a:p>
        </p:txBody>
      </p:sp>
    </p:spTree>
    <p:extLst>
      <p:ext uri="{BB962C8B-B14F-4D97-AF65-F5344CB8AC3E}">
        <p14:creationId xmlns:p14="http://schemas.microsoft.com/office/powerpoint/2010/main" val="16529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315" y="681788"/>
            <a:ext cx="7833895" cy="3139321"/>
          </a:xfrm>
          <a:prstGeom prst="rect">
            <a:avLst/>
          </a:prstGeom>
          <a:noFill/>
        </p:spPr>
        <p:txBody>
          <a:bodyPr wrap="square" rtlCol="0">
            <a:spAutoFit/>
          </a:bodyPr>
          <a:lstStyle/>
          <a:p>
            <a:r>
              <a:rPr lang="en-US" dirty="0" smtClean="0"/>
              <a:t>Ulrich Baer</a:t>
            </a:r>
          </a:p>
          <a:p>
            <a:endParaRPr lang="en-US" dirty="0"/>
          </a:p>
          <a:p>
            <a:r>
              <a:rPr lang="en-US" dirty="0" smtClean="0"/>
              <a:t>The photographic archive as melancholic but also offers the possibility of “opening up new worlds, of offering new historical identities.”</a:t>
            </a:r>
          </a:p>
          <a:p>
            <a:endParaRPr lang="en-US" dirty="0"/>
          </a:p>
          <a:p>
            <a:r>
              <a:rPr lang="en-US" dirty="0"/>
              <a:t>ULRICH BAER is Professor of German and Comparative Literature at New York University. He is the author of Spectral Evidence: The Photography of Trauma, 110 Stories: New York Writes after 9/11, and Remnants of Song: Trauma and the Experience of Modernity in Charles Baudelaire and Paul </a:t>
            </a:r>
            <a:r>
              <a:rPr lang="en-US" dirty="0" err="1"/>
              <a:t>Celan</a:t>
            </a:r>
            <a:endParaRPr lang="en-US" dirty="0" smtClean="0"/>
          </a:p>
          <a:p>
            <a:endParaRPr lang="en-US" dirty="0"/>
          </a:p>
          <a:p>
            <a:endParaRPr lang="en-US" dirty="0"/>
          </a:p>
        </p:txBody>
      </p:sp>
      <p:pic>
        <p:nvPicPr>
          <p:cNvPr id="2" name="Picture 1" descr="Screen Shot 2016-04-13 at 7.27.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549" y="3555999"/>
            <a:ext cx="3483282" cy="2538663"/>
          </a:xfrm>
          <a:prstGeom prst="rect">
            <a:avLst/>
          </a:prstGeom>
        </p:spPr>
      </p:pic>
    </p:spTree>
    <p:extLst>
      <p:ext uri="{BB962C8B-B14F-4D97-AF65-F5344CB8AC3E}">
        <p14:creationId xmlns:p14="http://schemas.microsoft.com/office/powerpoint/2010/main" val="270607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316" y="521368"/>
            <a:ext cx="7419473" cy="5632312"/>
          </a:xfrm>
          <a:prstGeom prst="rect">
            <a:avLst/>
          </a:prstGeom>
          <a:noFill/>
        </p:spPr>
        <p:txBody>
          <a:bodyPr wrap="square" rtlCol="0">
            <a:spAutoFit/>
          </a:bodyPr>
          <a:lstStyle/>
          <a:p>
            <a:r>
              <a:rPr lang="en-US" dirty="0" smtClean="0"/>
              <a:t> - The original intention of recording for the future becomes clouded by melancholia</a:t>
            </a:r>
          </a:p>
          <a:p>
            <a:endParaRPr lang="en-US" dirty="0"/>
          </a:p>
          <a:p>
            <a:pPr marL="285750" indent="-285750">
              <a:buFontTx/>
              <a:buChar char="-"/>
            </a:pPr>
            <a:r>
              <a:rPr lang="en-US" dirty="0" smtClean="0"/>
              <a:t>The archive seems to tinge its subject with death: what is found in the archive bears testimony to everything that could not be collected but was lost</a:t>
            </a:r>
          </a:p>
          <a:p>
            <a:pPr marL="285750" indent="-285750">
              <a:buFontTx/>
              <a:buChar char="-"/>
            </a:pPr>
            <a:endParaRPr lang="en-US" dirty="0"/>
          </a:p>
          <a:p>
            <a:pPr marL="285750" indent="-285750">
              <a:buFontTx/>
              <a:buChar char="-"/>
            </a:pPr>
            <a:r>
              <a:rPr lang="en-US" dirty="0" smtClean="0"/>
              <a:t>Archives bestow legitimacy and preserve certain forms of knowledge</a:t>
            </a:r>
          </a:p>
          <a:p>
            <a:pPr marL="285750" indent="-285750">
              <a:buFontTx/>
              <a:buChar char="-"/>
            </a:pPr>
            <a:endParaRPr lang="en-US" dirty="0"/>
          </a:p>
          <a:p>
            <a:pPr marL="285750" indent="-285750">
              <a:buFontTx/>
              <a:buChar char="-"/>
            </a:pPr>
            <a:r>
              <a:rPr lang="en-US" dirty="0" smtClean="0"/>
              <a:t>Archives transmit culturally and historically specific modes of remembrance</a:t>
            </a:r>
            <a:r>
              <a:rPr lang="en-US" smtClean="0"/>
              <a:t>. </a:t>
            </a:r>
            <a:endParaRPr lang="en-US" smtClean="0"/>
          </a:p>
          <a:p>
            <a:pPr marL="285750" indent="-285750">
              <a:buFontTx/>
              <a:buChar char="-"/>
            </a:pPr>
            <a:endParaRPr lang="en-US" dirty="0"/>
          </a:p>
          <a:p>
            <a:pPr marL="285750" indent="-285750">
              <a:buFontTx/>
              <a:buChar char="-"/>
            </a:pPr>
            <a:r>
              <a:rPr lang="en-US" dirty="0" smtClean="0"/>
              <a:t>But even in dogmatically conceived and tightly controlled archives there is an opening.</a:t>
            </a:r>
          </a:p>
          <a:p>
            <a:pPr marL="285750" indent="-285750">
              <a:buFontTx/>
              <a:buChar char="-"/>
            </a:pPr>
            <a:endParaRPr lang="en-US" dirty="0"/>
          </a:p>
          <a:p>
            <a:pPr marL="285750" indent="-285750">
              <a:buFontTx/>
              <a:buChar char="-"/>
            </a:pPr>
            <a:r>
              <a:rPr lang="en-US" dirty="0" smtClean="0"/>
              <a:t>Photographs like archives have the capacity of contingent, accidental or strategic interpretations.</a:t>
            </a:r>
          </a:p>
          <a:p>
            <a:pPr marL="285750" indent="-285750">
              <a:buFontTx/>
              <a:buChar char="-"/>
            </a:pPr>
            <a:endParaRPr lang="en-US" dirty="0"/>
          </a:p>
          <a:p>
            <a:pPr marL="285750" indent="-285750">
              <a:buFontTx/>
              <a:buChar char="-"/>
            </a:pPr>
            <a:r>
              <a:rPr lang="en-US" dirty="0" smtClean="0"/>
              <a:t>ONLY interpreting the archive as as evidence of trauma  (melancholy) is limiting. Alternatives for new life in the archive and the photo. </a:t>
            </a:r>
            <a:endParaRPr lang="en-US" dirty="0"/>
          </a:p>
        </p:txBody>
      </p:sp>
    </p:spTree>
    <p:extLst>
      <p:ext uri="{BB962C8B-B14F-4D97-AF65-F5344CB8AC3E}">
        <p14:creationId xmlns:p14="http://schemas.microsoft.com/office/powerpoint/2010/main" val="177318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842" y="588211"/>
            <a:ext cx="7392737" cy="3139321"/>
          </a:xfrm>
          <a:prstGeom prst="rect">
            <a:avLst/>
          </a:prstGeom>
          <a:noFill/>
        </p:spPr>
        <p:txBody>
          <a:bodyPr wrap="square" rtlCol="0">
            <a:spAutoFit/>
          </a:bodyPr>
          <a:lstStyle/>
          <a:p>
            <a:r>
              <a:rPr lang="en-US" dirty="0" smtClean="0"/>
              <a:t>Three Modes of Engagement in the Archive</a:t>
            </a:r>
          </a:p>
          <a:p>
            <a:endParaRPr lang="en-US" dirty="0"/>
          </a:p>
          <a:p>
            <a:pPr marL="342900" indent="-342900">
              <a:buAutoNum type="arabicParenR"/>
            </a:pPr>
            <a:r>
              <a:rPr lang="en-US" dirty="0" smtClean="0"/>
              <a:t>The fabricated or constructed archive</a:t>
            </a:r>
          </a:p>
          <a:p>
            <a:pPr marL="342900" indent="-342900">
              <a:buAutoNum type="arabicParenR"/>
            </a:pPr>
            <a:r>
              <a:rPr lang="en-US" dirty="0" smtClean="0"/>
              <a:t>The archive of the unremembered</a:t>
            </a:r>
          </a:p>
          <a:p>
            <a:pPr marL="342900" indent="-342900">
              <a:buAutoNum type="arabicParenR"/>
            </a:pPr>
            <a:r>
              <a:rPr lang="en-US" dirty="0" smtClean="0"/>
              <a:t>The archive’s redemption for new life</a:t>
            </a:r>
          </a:p>
          <a:p>
            <a:pPr marL="342900" indent="-342900">
              <a:buAutoNum type="arabicParenR"/>
            </a:pPr>
            <a:endParaRPr lang="en-US" dirty="0"/>
          </a:p>
          <a:p>
            <a:pPr marL="342900" indent="-342900">
              <a:buAutoNum type="arabicParenR"/>
            </a:pPr>
            <a:endParaRPr lang="en-US" dirty="0" smtClean="0"/>
          </a:p>
          <a:p>
            <a:r>
              <a:rPr lang="en-US" i="1" dirty="0" smtClean="0"/>
              <a:t>To conduct research in an archive means to acknowledge that something contained therein might also undo the question that brought us here in the first place.</a:t>
            </a:r>
          </a:p>
          <a:p>
            <a:pPr marL="342900" indent="-342900">
              <a:buAutoNum type="arabicParenR"/>
            </a:pPr>
            <a:endParaRPr lang="en-US" dirty="0"/>
          </a:p>
        </p:txBody>
      </p:sp>
    </p:spTree>
    <p:extLst>
      <p:ext uri="{BB962C8B-B14F-4D97-AF65-F5344CB8AC3E}">
        <p14:creationId xmlns:p14="http://schemas.microsoft.com/office/powerpoint/2010/main" val="222396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842" y="832237"/>
            <a:ext cx="6323263" cy="2031325"/>
          </a:xfrm>
          <a:prstGeom prst="rect">
            <a:avLst/>
          </a:prstGeom>
          <a:noFill/>
        </p:spPr>
        <p:txBody>
          <a:bodyPr wrap="square" rtlCol="0">
            <a:spAutoFit/>
          </a:bodyPr>
          <a:lstStyle/>
          <a:p>
            <a:r>
              <a:rPr lang="en-US" dirty="0" smtClean="0"/>
              <a:t>“</a:t>
            </a:r>
            <a:r>
              <a:rPr lang="en-US" i="1" dirty="0" smtClean="0"/>
              <a:t>Let The World Read and Know”</a:t>
            </a:r>
          </a:p>
          <a:p>
            <a:r>
              <a:rPr lang="en-US" dirty="0" err="1" smtClean="0"/>
              <a:t>Oneg</a:t>
            </a:r>
            <a:r>
              <a:rPr lang="en-US" dirty="0" smtClean="0"/>
              <a:t> Shabbat Archives</a:t>
            </a:r>
          </a:p>
          <a:p>
            <a:endParaRPr lang="en-US" i="1" dirty="0"/>
          </a:p>
          <a:p>
            <a:r>
              <a:rPr lang="en-US" i="1" dirty="0" smtClean="0"/>
              <a:t>“No day was like the next and the scenes changed as fast as a movie. That’s why it was important to photograph every event in Jewish life as it happened, while it fluttered and bubbled.</a:t>
            </a:r>
          </a:p>
          <a:p>
            <a:r>
              <a:rPr lang="en-US" i="1" dirty="0" smtClean="0">
                <a:hlinkClick r:id="rId2"/>
              </a:rPr>
              <a:t>https://www.youtube.com/watch?v=BnrpJkwj450</a:t>
            </a:r>
            <a:endParaRPr lang="en-US" i="1" dirty="0" smtClean="0"/>
          </a:p>
        </p:txBody>
      </p:sp>
      <p:pic>
        <p:nvPicPr>
          <p:cNvPr id="5" name="Picture 4" descr="Screen Shot 2016-04-06 at 9.29.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53" y="3043244"/>
            <a:ext cx="4940968" cy="3485224"/>
          </a:xfrm>
          <a:prstGeom prst="rect">
            <a:avLst/>
          </a:prstGeom>
        </p:spPr>
      </p:pic>
      <p:sp>
        <p:nvSpPr>
          <p:cNvPr id="6" name="TextBox 5"/>
          <p:cNvSpPr txBox="1"/>
          <p:nvPr/>
        </p:nvSpPr>
        <p:spPr>
          <a:xfrm>
            <a:off x="882316" y="160421"/>
            <a:ext cx="6951579" cy="400110"/>
          </a:xfrm>
          <a:prstGeom prst="rect">
            <a:avLst/>
          </a:prstGeom>
          <a:noFill/>
        </p:spPr>
        <p:txBody>
          <a:bodyPr wrap="square" rtlCol="0">
            <a:spAutoFit/>
          </a:bodyPr>
          <a:lstStyle/>
          <a:p>
            <a:pPr algn="ctr"/>
            <a:r>
              <a:rPr lang="en-US" sz="2000" b="1" dirty="0" smtClean="0"/>
              <a:t>The Archive</a:t>
            </a:r>
            <a:endParaRPr lang="en-US" sz="2000" b="1" dirty="0"/>
          </a:p>
        </p:txBody>
      </p:sp>
    </p:spTree>
    <p:extLst>
      <p:ext uri="{BB962C8B-B14F-4D97-AF65-F5344CB8AC3E}">
        <p14:creationId xmlns:p14="http://schemas.microsoft.com/office/powerpoint/2010/main" val="15717210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789" y="276868"/>
            <a:ext cx="8435474" cy="6647975"/>
          </a:xfrm>
          <a:prstGeom prst="rect">
            <a:avLst/>
          </a:prstGeom>
          <a:noFill/>
        </p:spPr>
        <p:txBody>
          <a:bodyPr wrap="square" rtlCol="0">
            <a:spAutoFit/>
          </a:bodyPr>
          <a:lstStyle/>
          <a:p>
            <a:pPr algn="ctr"/>
            <a:r>
              <a:rPr lang="en-US" b="1" dirty="0" err="1"/>
              <a:t>Henryk</a:t>
            </a:r>
            <a:r>
              <a:rPr lang="en-US" b="1" dirty="0"/>
              <a:t> </a:t>
            </a:r>
            <a:r>
              <a:rPr lang="en-US" b="1" dirty="0" smtClean="0"/>
              <a:t>Ross, Photographer</a:t>
            </a:r>
          </a:p>
          <a:p>
            <a:pPr algn="ctr"/>
            <a:endParaRPr lang="en-US" dirty="0"/>
          </a:p>
          <a:p>
            <a:r>
              <a:rPr lang="en-US" dirty="0" smtClean="0"/>
              <a:t>Most </a:t>
            </a:r>
            <a:r>
              <a:rPr lang="en-US" dirty="0"/>
              <a:t>of the images that have </a:t>
            </a:r>
            <a:r>
              <a:rPr lang="en-US" b="1" dirty="0"/>
              <a:t>become the visual memory of the Holocaust </a:t>
            </a:r>
            <a:r>
              <a:rPr lang="en-US" dirty="0"/>
              <a:t>were photographed by or for the perpetrators. Many of them were posed or staged for particular purposes</a:t>
            </a:r>
            <a:r>
              <a:rPr lang="en-US" b="1" dirty="0"/>
              <a:t>: to make the Germans look powerful, to humiliate victims, to celebrate triumph and destruction. When we use such photographs unquestioningly, we run the risk of reproducing the perpetrators’ gaze, of seeing events through their eyes</a:t>
            </a:r>
            <a:r>
              <a:rPr lang="en-US" dirty="0"/>
              <a:t>. </a:t>
            </a:r>
            <a:r>
              <a:rPr lang="en-US" dirty="0" err="1"/>
              <a:t>Henryk</a:t>
            </a:r>
            <a:r>
              <a:rPr lang="en-US" dirty="0"/>
              <a:t> Ross’s photographs have their own complex perspective, but it is not the line of vision of the masters and killers. Instead of the overexposed, stock view of “the Jew,” they offer an </a:t>
            </a:r>
            <a:r>
              <a:rPr lang="en-US" b="1" dirty="0"/>
              <a:t>underexposed, bewildering glimpse of Jewish lives in the ghetto, as seen from the inside</a:t>
            </a:r>
            <a:r>
              <a:rPr lang="en-US" b="1" dirty="0" smtClean="0"/>
              <a:t>.</a:t>
            </a:r>
          </a:p>
          <a:p>
            <a:endParaRPr lang="en-US" dirty="0"/>
          </a:p>
          <a:p>
            <a:r>
              <a:rPr lang="en-US" dirty="0"/>
              <a:t>Ross openly and secretly photographed roundups and transports of Jews, perhaps with the photojournalist’s impulse to capture momentous events, perhaps with the hope of using the images one day as evidence. He also photographed people in the ghetto in happy moments: playing, celebrating, kissing. Some of those images may have been commissioned by acquaintances, friends or members of the ghetto elite, for instance, Jewish policemen who wanted pictures of their children. </a:t>
            </a:r>
            <a:endParaRPr lang="en-US" dirty="0" smtClean="0"/>
          </a:p>
          <a:p>
            <a:endParaRPr lang="en-US" dirty="0"/>
          </a:p>
          <a:p>
            <a:r>
              <a:rPr lang="en-US" dirty="0"/>
              <a:t>After the war, Ross used some of his photographs to accuse perpetrators of the Holocaust, at the 1961 trial of Adolf Eichmann in Israel, and in various publications</a:t>
            </a:r>
            <a:r>
              <a:rPr lang="en-US" dirty="0" smtClean="0"/>
              <a:t>.</a:t>
            </a:r>
          </a:p>
          <a:p>
            <a:endParaRPr lang="en-US" dirty="0" smtClean="0"/>
          </a:p>
          <a:p>
            <a:r>
              <a:rPr lang="en-US" sz="1200" dirty="0">
                <a:hlinkClick r:id="rId2"/>
              </a:rPr>
              <a:t>http://</a:t>
            </a:r>
            <a:r>
              <a:rPr lang="en-US" sz="1200" dirty="0" err="1">
                <a:hlinkClick r:id="rId2"/>
              </a:rPr>
              <a:t>agolodzghetto.com</a:t>
            </a:r>
            <a:r>
              <a:rPr lang="en-US" sz="1200" dirty="0">
                <a:hlinkClick r:id="rId2"/>
              </a:rPr>
              <a:t>/</a:t>
            </a:r>
            <a:r>
              <a:rPr lang="en-US" sz="1200" dirty="0" err="1">
                <a:hlinkClick r:id="rId2"/>
              </a:rPr>
              <a:t>dorisbergen?t:state:flow</a:t>
            </a:r>
            <a:r>
              <a:rPr lang="en-US" sz="1200" dirty="0">
                <a:hlinkClick r:id="rId2"/>
              </a:rPr>
              <a:t>=a14543fa-4023-4e64-adda-ca2204aba9ab</a:t>
            </a:r>
            <a:endParaRPr lang="en-US" sz="1200" dirty="0"/>
          </a:p>
          <a:p>
            <a:endParaRPr lang="en-US" dirty="0"/>
          </a:p>
        </p:txBody>
      </p:sp>
    </p:spTree>
    <p:extLst>
      <p:ext uri="{BB962C8B-B14F-4D97-AF65-F5344CB8AC3E}">
        <p14:creationId xmlns:p14="http://schemas.microsoft.com/office/powerpoint/2010/main" val="34476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5262" y="227264"/>
            <a:ext cx="7339263" cy="1077218"/>
          </a:xfrm>
          <a:prstGeom prst="rect">
            <a:avLst/>
          </a:prstGeom>
          <a:noFill/>
        </p:spPr>
        <p:txBody>
          <a:bodyPr wrap="square" rtlCol="0">
            <a:spAutoFit/>
          </a:bodyPr>
          <a:lstStyle/>
          <a:p>
            <a:r>
              <a:rPr lang="en-US" b="1" dirty="0" smtClean="0"/>
              <a:t>Documentation of Atrocities: The Jewish Photographer </a:t>
            </a:r>
            <a:r>
              <a:rPr lang="en-US" b="1" dirty="0" err="1" smtClean="0"/>
              <a:t>Henryk</a:t>
            </a:r>
            <a:r>
              <a:rPr lang="en-US" b="1" dirty="0" smtClean="0"/>
              <a:t> Ross</a:t>
            </a:r>
          </a:p>
          <a:p>
            <a:endParaRPr lang="en-US" sz="1400" dirty="0"/>
          </a:p>
          <a:p>
            <a:r>
              <a:rPr lang="en-US" sz="1400" dirty="0" smtClean="0"/>
              <a:t>https://</a:t>
            </a:r>
            <a:r>
              <a:rPr lang="en-US" sz="1400" dirty="0" err="1" smtClean="0"/>
              <a:t>www.youtube.com</a:t>
            </a:r>
            <a:r>
              <a:rPr lang="en-US" sz="1400" dirty="0" smtClean="0"/>
              <a:t>/</a:t>
            </a:r>
            <a:r>
              <a:rPr lang="en-US" sz="1400" dirty="0" err="1" smtClean="0"/>
              <a:t>watch?v</a:t>
            </a:r>
            <a:r>
              <a:rPr lang="en-US" sz="1400" dirty="0" smtClean="0"/>
              <a:t>=dr3PeT-Fxyc </a:t>
            </a:r>
          </a:p>
          <a:p>
            <a:endParaRPr lang="en-US" dirty="0"/>
          </a:p>
        </p:txBody>
      </p:sp>
      <p:pic>
        <p:nvPicPr>
          <p:cNvPr id="5" name="Picture 4" descr="Screen Shot 2016-04-06 at 9.41.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685" y="1415517"/>
            <a:ext cx="5473700" cy="4857613"/>
          </a:xfrm>
          <a:prstGeom prst="rect">
            <a:avLst/>
          </a:prstGeom>
        </p:spPr>
      </p:pic>
    </p:spTree>
    <p:extLst>
      <p:ext uri="{BB962C8B-B14F-4D97-AF65-F5344CB8AC3E}">
        <p14:creationId xmlns:p14="http://schemas.microsoft.com/office/powerpoint/2010/main" val="428511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6 at 9.47.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947"/>
            <a:ext cx="9144000" cy="4553929"/>
          </a:xfrm>
          <a:prstGeom prst="rect">
            <a:avLst/>
          </a:prstGeom>
        </p:spPr>
      </p:pic>
      <p:sp>
        <p:nvSpPr>
          <p:cNvPr id="5" name="TextBox 4"/>
          <p:cNvSpPr txBox="1"/>
          <p:nvPr/>
        </p:nvSpPr>
        <p:spPr>
          <a:xfrm>
            <a:off x="267368" y="5374105"/>
            <a:ext cx="8194843" cy="1415772"/>
          </a:xfrm>
          <a:prstGeom prst="rect">
            <a:avLst/>
          </a:prstGeom>
          <a:noFill/>
        </p:spPr>
        <p:txBody>
          <a:bodyPr wrap="square" rtlCol="0">
            <a:spAutoFit/>
          </a:bodyPr>
          <a:lstStyle/>
          <a:p>
            <a:r>
              <a:rPr lang="en-US" i="1" dirty="0" smtClean="0"/>
              <a:t>Memory Unearthed: The Lodz Ghetto Photographs of </a:t>
            </a:r>
            <a:r>
              <a:rPr lang="en-US" i="1" dirty="0" err="1" smtClean="0"/>
              <a:t>Henryk</a:t>
            </a:r>
            <a:r>
              <a:rPr lang="en-US" i="1" dirty="0" smtClean="0"/>
              <a:t> Ross</a:t>
            </a:r>
          </a:p>
          <a:p>
            <a:r>
              <a:rPr lang="en-US" dirty="0" smtClean="0"/>
              <a:t>At Gallery of Ontario </a:t>
            </a:r>
          </a:p>
          <a:p>
            <a:endParaRPr lang="en-US" dirty="0"/>
          </a:p>
          <a:p>
            <a:r>
              <a:rPr lang="en-US" dirty="0" smtClean="0"/>
              <a:t>“The Whole Arc of Life”</a:t>
            </a:r>
          </a:p>
          <a:p>
            <a:r>
              <a:rPr lang="en-US" sz="1400" dirty="0" smtClean="0">
                <a:hlinkClick r:id="rId3"/>
              </a:rPr>
              <a:t>https://</a:t>
            </a:r>
            <a:r>
              <a:rPr lang="en-US" sz="1400" dirty="0" err="1" smtClean="0">
                <a:hlinkClick r:id="rId3"/>
              </a:rPr>
              <a:t>www.youtube.com</a:t>
            </a:r>
            <a:r>
              <a:rPr lang="en-US" sz="1400" dirty="0" smtClean="0">
                <a:hlinkClick r:id="rId3"/>
              </a:rPr>
              <a:t>/</a:t>
            </a:r>
            <a:r>
              <a:rPr lang="en-US" sz="1400" dirty="0" err="1" smtClean="0">
                <a:hlinkClick r:id="rId3"/>
              </a:rPr>
              <a:t>watch?v</a:t>
            </a:r>
            <a:r>
              <a:rPr lang="en-US" sz="1400" dirty="0" smtClean="0">
                <a:hlinkClick r:id="rId3"/>
              </a:rPr>
              <a:t>=pBDbtsxSiRA&amp;nohtml5=False</a:t>
            </a:r>
            <a:endParaRPr lang="en-US" sz="1400" dirty="0"/>
          </a:p>
        </p:txBody>
      </p:sp>
    </p:spTree>
    <p:extLst>
      <p:ext uri="{BB962C8B-B14F-4D97-AF65-F5344CB8AC3E}">
        <p14:creationId xmlns:p14="http://schemas.microsoft.com/office/powerpoint/2010/main" val="26866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316" y="494631"/>
            <a:ext cx="8448842" cy="4524316"/>
          </a:xfrm>
          <a:prstGeom prst="rect">
            <a:avLst/>
          </a:prstGeom>
          <a:noFill/>
        </p:spPr>
        <p:txBody>
          <a:bodyPr wrap="square" rtlCol="0">
            <a:spAutoFit/>
          </a:bodyPr>
          <a:lstStyle/>
          <a:p>
            <a:r>
              <a:rPr lang="en-US" dirty="0" smtClean="0"/>
              <a:t>This winter the AGO offers an extraordinarily rare glimpse of life inside the Lodz Ghetto during the Second World War through the daring lens of Polish Jewish photojournalist </a:t>
            </a:r>
            <a:r>
              <a:rPr lang="en-US" b="1" dirty="0" err="1" smtClean="0"/>
              <a:t>Henryk</a:t>
            </a:r>
            <a:r>
              <a:rPr lang="en-US" b="1" dirty="0" smtClean="0"/>
              <a:t> Ross (1910-1991)</a:t>
            </a:r>
            <a:r>
              <a:rPr lang="en-US" dirty="0" smtClean="0"/>
              <a:t>. Situated in the heart of Poland, the city of Lodz was occupied by German forces in 1939 and became the country’s second largest ghetto for the Jewish population of Europe, after Warsaw. Incarcerated in 1940 and put to work as a bureaucratic photographer by the Jewish Administration’s Statistics department, Ross unofficially—and at great personal risk—took thousands of images of daily life in the ghetto. These profoundly urgent representations of Jewish life in the ghetto, taken through cracks in doors or through Ross’s overcoat, capture the complex realities of life under Nazi rule, from the relative privileges enjoyed by the elites to the deportation of thousands to death camps at </a:t>
            </a:r>
            <a:r>
              <a:rPr lang="en-US" dirty="0" err="1" smtClean="0"/>
              <a:t>Chelmno</a:t>
            </a:r>
            <a:r>
              <a:rPr lang="en-US" dirty="0" smtClean="0"/>
              <a:t> and Auschwitz. “Having an official camera,” Ross later recalled, “I was able to capture all the tragic period in the Lodz Ghetto. I did it knowing that if I were caught my family and I would be tortured and killed.”</a:t>
            </a:r>
            <a:endParaRPr lang="en-US" dirty="0"/>
          </a:p>
          <a:p>
            <a:r>
              <a:rPr lang="en-US" dirty="0" smtClean="0"/>
              <a:t/>
            </a:r>
            <a:br>
              <a:rPr lang="en-US" dirty="0" smtClean="0"/>
            </a:br>
            <a:r>
              <a:rPr lang="en-US" dirty="0">
                <a:hlinkClick r:id="rId2"/>
              </a:rPr>
              <a:t>http://</a:t>
            </a:r>
            <a:r>
              <a:rPr lang="en-US" dirty="0" err="1">
                <a:hlinkClick r:id="rId2"/>
              </a:rPr>
              <a:t>agolodzghetto.com</a:t>
            </a:r>
            <a:r>
              <a:rPr lang="en-US" dirty="0">
                <a:hlinkClick r:id="rId2"/>
              </a:rPr>
              <a:t>/objects/</a:t>
            </a:r>
            <a:r>
              <a:rPr lang="en-US" dirty="0" err="1">
                <a:hlinkClick r:id="rId2"/>
              </a:rPr>
              <a:t>viewcollections?t:state:flow</a:t>
            </a:r>
            <a:r>
              <a:rPr lang="en-US" dirty="0">
                <a:hlinkClick r:id="rId2"/>
              </a:rPr>
              <a:t>=20cfdae6-33a0-445b-a02d-ffe59b85fe44</a:t>
            </a:r>
            <a:endParaRPr lang="en-US" dirty="0"/>
          </a:p>
        </p:txBody>
      </p:sp>
    </p:spTree>
    <p:extLst>
      <p:ext uri="{BB962C8B-B14F-4D97-AF65-F5344CB8AC3E}">
        <p14:creationId xmlns:p14="http://schemas.microsoft.com/office/powerpoint/2010/main" val="239162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6 at 9.57.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546100"/>
            <a:ext cx="8089900" cy="5765800"/>
          </a:xfrm>
          <a:prstGeom prst="rect">
            <a:avLst/>
          </a:prstGeom>
        </p:spPr>
      </p:pic>
    </p:spTree>
    <p:extLst>
      <p:ext uri="{BB962C8B-B14F-4D97-AF65-F5344CB8AC3E}">
        <p14:creationId xmlns:p14="http://schemas.microsoft.com/office/powerpoint/2010/main" val="40761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6 at 9.56.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100" y="444500"/>
            <a:ext cx="5511800" cy="5969000"/>
          </a:xfrm>
          <a:prstGeom prst="rect">
            <a:avLst/>
          </a:prstGeom>
        </p:spPr>
      </p:pic>
    </p:spTree>
    <p:extLst>
      <p:ext uri="{BB962C8B-B14F-4D97-AF65-F5344CB8AC3E}">
        <p14:creationId xmlns:p14="http://schemas.microsoft.com/office/powerpoint/2010/main" val="277033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7 at 4.30.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582864"/>
            <a:ext cx="6515100" cy="5130800"/>
          </a:xfrm>
          <a:prstGeom prst="rect">
            <a:avLst/>
          </a:prstGeom>
        </p:spPr>
      </p:pic>
      <p:sp>
        <p:nvSpPr>
          <p:cNvPr id="5" name="TextBox 4"/>
          <p:cNvSpPr txBox="1"/>
          <p:nvPr/>
        </p:nvSpPr>
        <p:spPr>
          <a:xfrm>
            <a:off x="1308100" y="5975684"/>
            <a:ext cx="6940216" cy="923330"/>
          </a:xfrm>
          <a:prstGeom prst="rect">
            <a:avLst/>
          </a:prstGeom>
          <a:noFill/>
        </p:spPr>
        <p:txBody>
          <a:bodyPr wrap="square" rtlCol="0">
            <a:spAutoFit/>
          </a:bodyPr>
          <a:lstStyle/>
          <a:p>
            <a:r>
              <a:rPr lang="en-US" dirty="0"/>
              <a:t>Man holding child in the air, outside of ghetto buildings</a:t>
            </a:r>
          </a:p>
          <a:p>
            <a:r>
              <a:rPr lang="en-US" dirty="0" smtClean="0"/>
              <a:t>Date: 1940</a:t>
            </a:r>
            <a:r>
              <a:rPr lang="en-US" dirty="0"/>
              <a:t>-1944</a:t>
            </a:r>
          </a:p>
          <a:p>
            <a:endParaRPr lang="en-US" dirty="0"/>
          </a:p>
        </p:txBody>
      </p:sp>
    </p:spTree>
    <p:extLst>
      <p:ext uri="{BB962C8B-B14F-4D97-AF65-F5344CB8AC3E}">
        <p14:creationId xmlns:p14="http://schemas.microsoft.com/office/powerpoint/2010/main" val="2391806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TotalTime>
  <Words>962</Words>
  <Application>Microsoft Macintosh PowerPoint</Application>
  <PresentationFormat>On-screen Show (4:3)</PresentationFormat>
  <Paragraphs>69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Occidental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Mithlo</dc:creator>
  <cp:lastModifiedBy>Nancy Mithlo</cp:lastModifiedBy>
  <cp:revision>25</cp:revision>
  <dcterms:created xsi:type="dcterms:W3CDTF">2016-04-07T04:15:27Z</dcterms:created>
  <dcterms:modified xsi:type="dcterms:W3CDTF">2016-04-14T19:56:51Z</dcterms:modified>
</cp:coreProperties>
</file>